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60" r:id="rId6"/>
    <p:sldId id="258" r:id="rId7"/>
    <p:sldId id="259" r:id="rId8"/>
    <p:sldId id="257" r:id="rId9"/>
    <p:sldId id="267" r:id="rId10"/>
    <p:sldId id="265" r:id="rId11"/>
    <p:sldId id="266" r:id="rId12"/>
    <p:sldId id="268" r:id="rId13"/>
    <p:sldId id="269" r:id="rId14"/>
    <p:sldId id="270" r:id="rId15"/>
    <p:sldId id="271" r:id="rId16"/>
    <p:sldId id="272" r:id="rId17"/>
    <p:sldId id="273" r:id="rId18"/>
    <p:sldId id="275" r:id="rId19"/>
    <p:sldId id="274" r:id="rId20"/>
    <p:sldId id="276" r:id="rId21"/>
    <p:sldId id="277" r:id="rId22"/>
    <p:sldId id="278" r:id="rId23"/>
    <p:sldId id="279" r:id="rId24"/>
    <p:sldId id="280" r:id="rId25"/>
    <p:sldId id="292" r:id="rId26"/>
    <p:sldId id="293" r:id="rId27"/>
    <p:sldId id="308" r:id="rId28"/>
    <p:sldId id="294" r:id="rId29"/>
    <p:sldId id="295" r:id="rId30"/>
    <p:sldId id="303" r:id="rId31"/>
    <p:sldId id="296" r:id="rId32"/>
    <p:sldId id="297" r:id="rId33"/>
    <p:sldId id="307" r:id="rId34"/>
    <p:sldId id="298" r:id="rId35"/>
    <p:sldId id="299" r:id="rId36"/>
    <p:sldId id="309" r:id="rId37"/>
    <p:sldId id="300" r:id="rId38"/>
    <p:sldId id="302" r:id="rId39"/>
    <p:sldId id="301" r:id="rId40"/>
    <p:sldId id="304" r:id="rId41"/>
    <p:sldId id="305" r:id="rId42"/>
    <p:sldId id="281" r:id="rId43"/>
    <p:sldId id="262" r:id="rId44"/>
    <p:sldId id="264" r:id="rId45"/>
    <p:sldId id="284" r:id="rId46"/>
    <p:sldId id="282" r:id="rId47"/>
    <p:sldId id="283" r:id="rId48"/>
    <p:sldId id="285" r:id="rId49"/>
    <p:sldId id="286" r:id="rId50"/>
    <p:sldId id="288" r:id="rId51"/>
    <p:sldId id="287" r:id="rId52"/>
    <p:sldId id="289" r:id="rId53"/>
    <p:sldId id="290" r:id="rId54"/>
    <p:sldId id="291" r:id="rId55"/>
    <p:sldId id="306" r:id="rId56"/>
  </p:sldIdLst>
  <p:sldSz cx="9144000" cy="5143500" type="screen16x9"/>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B929"/>
    <a:srgbClr val="0071B9"/>
    <a:srgbClr val="F9B000"/>
    <a:srgbClr val="A10E2F"/>
    <a:srgbClr val="002D59"/>
    <a:srgbClr val="89898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3" d="100"/>
          <a:sy n="133" d="100"/>
        </p:scale>
        <p:origin x="906" y="12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pic>
        <p:nvPicPr>
          <p:cNvPr id="23" name="Imag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5148000" cy="2173394"/>
          </a:xfrm>
          <a:prstGeom prst="rect">
            <a:avLst/>
          </a:prstGeom>
        </p:spPr>
      </p:pic>
      <p:sp>
        <p:nvSpPr>
          <p:cNvPr id="36" name="Rectangle 35"/>
          <p:cNvSpPr/>
          <p:nvPr userDrawn="1"/>
        </p:nvSpPr>
        <p:spPr>
          <a:xfrm>
            <a:off x="0" y="4248000"/>
            <a:ext cx="2160000" cy="900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 name="Titre 1"/>
          <p:cNvSpPr>
            <a:spLocks noGrp="1"/>
          </p:cNvSpPr>
          <p:nvPr>
            <p:ph type="ctrTitle" hasCustomPrompt="1"/>
          </p:nvPr>
        </p:nvSpPr>
        <p:spPr>
          <a:xfrm>
            <a:off x="1362364" y="2880000"/>
            <a:ext cx="7060578" cy="1544400"/>
          </a:xfrm>
        </p:spPr>
        <p:txBody>
          <a:bodyPr anchor="t">
            <a:normAutofit/>
          </a:bodyPr>
          <a:lstStyle>
            <a:lvl1pPr algn="l">
              <a:defRPr sz="3000" b="1">
                <a:solidFill>
                  <a:srgbClr val="7AB929"/>
                </a:solidFill>
              </a:defRPr>
            </a:lvl1pPr>
          </a:lstStyle>
          <a:p>
            <a:r>
              <a:rPr lang="fr-FR" dirty="0"/>
              <a:t>CLIQUEZ ET MODIFIEZ LE TITRE</a:t>
            </a:r>
          </a:p>
        </p:txBody>
      </p:sp>
      <p:sp>
        <p:nvSpPr>
          <p:cNvPr id="6" name="Rectangle 5"/>
          <p:cNvSpPr/>
          <p:nvPr userDrawn="1"/>
        </p:nvSpPr>
        <p:spPr>
          <a:xfrm>
            <a:off x="8422942" y="459551"/>
            <a:ext cx="721058" cy="900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Tree>
    <p:extLst>
      <p:ext uri="{BB962C8B-B14F-4D97-AF65-F5344CB8AC3E}">
        <p14:creationId xmlns:p14="http://schemas.microsoft.com/office/powerpoint/2010/main" val="1038666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dirty="0"/>
              <a:t>CLIQUEZ ET MODIFIEZ LE TITRE</a:t>
            </a:r>
          </a:p>
        </p:txBody>
      </p:sp>
      <p:sp>
        <p:nvSpPr>
          <p:cNvPr id="3" name="Espace réservé du texte vertical 2"/>
          <p:cNvSpPr>
            <a:spLocks noGrp="1"/>
          </p:cNvSpPr>
          <p:nvPr>
            <p:ph type="body" orient="vert" idx="1"/>
          </p:nvPr>
        </p:nvSpPr>
        <p:spPr/>
        <p:txBody>
          <a:bodyPr vert="eaVert"/>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116621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hasCustomPrompt="1"/>
          </p:nvPr>
        </p:nvSpPr>
        <p:spPr>
          <a:xfrm>
            <a:off x="6629400" y="154781"/>
            <a:ext cx="2057400" cy="3290888"/>
          </a:xfrm>
        </p:spPr>
        <p:txBody>
          <a:bodyPr vert="eaVert"/>
          <a:lstStyle/>
          <a:p>
            <a:r>
              <a:rPr lang="fr-FR" dirty="0"/>
              <a:t>CLIQUEZ ET MODIFIEZ LE TITRE</a:t>
            </a:r>
          </a:p>
        </p:txBody>
      </p:sp>
      <p:sp>
        <p:nvSpPr>
          <p:cNvPr id="3" name="Espace réservé du texte vertical 2"/>
          <p:cNvSpPr>
            <a:spLocks noGrp="1"/>
          </p:cNvSpPr>
          <p:nvPr>
            <p:ph type="body" orient="vert" idx="1"/>
          </p:nvPr>
        </p:nvSpPr>
        <p:spPr>
          <a:xfrm>
            <a:off x="457200" y="154781"/>
            <a:ext cx="6019800" cy="329088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922337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dirty="0"/>
              <a:t>CLIQUEZ ET MODIFIEZ LE TITRE</a:t>
            </a:r>
          </a:p>
        </p:txBody>
      </p:sp>
      <p:sp>
        <p:nvSpPr>
          <p:cNvPr id="3" name="Espace réservé du contenu 2"/>
          <p:cNvSpPr>
            <a:spLocks noGrp="1"/>
          </p:cNvSpPr>
          <p:nvPr>
            <p:ph idx="1"/>
          </p:nvPr>
        </p:nvSpPr>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1520469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normAutofit/>
          </a:bodyPr>
          <a:lstStyle>
            <a:lvl1pPr algn="l">
              <a:defRPr sz="3600" b="1" cap="all"/>
            </a:lvl1pPr>
          </a:lstStyle>
          <a:p>
            <a:r>
              <a:rPr lang="fr-FR" dirty="0"/>
              <a:t>Cliquez et modifiez le titre</a:t>
            </a:r>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a:t>Cliquez pour modifier les styles du texte du masque</a:t>
            </a:r>
          </a:p>
        </p:txBody>
      </p:sp>
    </p:spTree>
    <p:extLst>
      <p:ext uri="{BB962C8B-B14F-4D97-AF65-F5344CB8AC3E}">
        <p14:creationId xmlns:p14="http://schemas.microsoft.com/office/powerpoint/2010/main" val="1550071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nchor="ctr"/>
          <a:lstStyle/>
          <a:p>
            <a:r>
              <a:rPr lang="fr-FR" dirty="0"/>
              <a:t>CLIQUEZ ET MODIFIEZ LE TITRE</a:t>
            </a:r>
          </a:p>
        </p:txBody>
      </p:sp>
      <p:sp>
        <p:nvSpPr>
          <p:cNvPr id="3" name="Espace réservé du contenu 2"/>
          <p:cNvSpPr>
            <a:spLocks noGrp="1"/>
          </p:cNvSpPr>
          <p:nvPr>
            <p:ph sz="half" idx="1"/>
          </p:nvPr>
        </p:nvSpPr>
        <p:spPr>
          <a:xfrm>
            <a:off x="754302" y="900113"/>
            <a:ext cx="3741498" cy="2545556"/>
          </a:xfrm>
        </p:spPr>
        <p:txBody>
          <a:bodyPr/>
          <a:lstStyle>
            <a:lvl1pPr>
              <a:defRPr sz="24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4648200" y="900113"/>
            <a:ext cx="3774102" cy="2545556"/>
          </a:xfrm>
        </p:spPr>
        <p:txBody>
          <a:bodyPr/>
          <a:lstStyle>
            <a:lvl1pPr>
              <a:defRPr sz="24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1683131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05979"/>
            <a:ext cx="8229600" cy="857250"/>
          </a:xfrm>
        </p:spPr>
        <p:txBody>
          <a:bodyPr/>
          <a:lstStyle>
            <a:lvl1pPr>
              <a:defRPr/>
            </a:lvl1pPr>
          </a:lstStyle>
          <a:p>
            <a:r>
              <a:rPr lang="fr-FR" dirty="0"/>
              <a:t>CLIQUEZ ET MODIFIEZ LE TITRE</a:t>
            </a:r>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100530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dirty="0"/>
              <a:t>CLIQUEZ ET MODIFIEZ LE TITRE</a:t>
            </a:r>
          </a:p>
        </p:txBody>
      </p:sp>
      <p:sp>
        <p:nvSpPr>
          <p:cNvPr id="3" name="Espace réservé de la date 2"/>
          <p:cNvSpPr>
            <a:spLocks noGrp="1"/>
          </p:cNvSpPr>
          <p:nvPr>
            <p:ph type="dt" sz="half" idx="10"/>
          </p:nvPr>
        </p:nvSpPr>
        <p:spPr>
          <a:xfrm>
            <a:off x="457200" y="4767263"/>
            <a:ext cx="2133600" cy="273844"/>
          </a:xfrm>
          <a:prstGeom prst="rect">
            <a:avLst/>
          </a:prstGeom>
        </p:spPr>
        <p:txBody>
          <a:bodyPr/>
          <a:lstStyle/>
          <a:p>
            <a:fld id="{04EB6A17-D7A4-3049-9C0B-80302430D2B0}" type="datetimeFigureOut">
              <a:rPr lang="fr-FR" smtClean="0"/>
              <a:t>13/09/2024</a:t>
            </a:fld>
            <a:endParaRPr lang="fr-FR"/>
          </a:p>
        </p:txBody>
      </p:sp>
      <p:sp>
        <p:nvSpPr>
          <p:cNvPr id="4" name="Espace réservé du pied de page 3"/>
          <p:cNvSpPr>
            <a:spLocks noGrp="1"/>
          </p:cNvSpPr>
          <p:nvPr>
            <p:ph type="ftr" sz="quarter" idx="11"/>
          </p:nvPr>
        </p:nvSpPr>
        <p:spPr>
          <a:xfrm>
            <a:off x="3124200" y="4767263"/>
            <a:ext cx="2895600" cy="273844"/>
          </a:xfrm>
          <a:prstGeom prst="rect">
            <a:avLst/>
          </a:prstGeom>
        </p:spPr>
        <p:txBody>
          <a:bodyPr/>
          <a:lstStyle/>
          <a:p>
            <a:endParaRPr lang="fr-FR"/>
          </a:p>
        </p:txBody>
      </p:sp>
      <p:sp>
        <p:nvSpPr>
          <p:cNvPr id="5" name="Espace réservé du numéro de diapositive 4"/>
          <p:cNvSpPr>
            <a:spLocks noGrp="1"/>
          </p:cNvSpPr>
          <p:nvPr>
            <p:ph type="sldNum" sz="quarter" idx="12"/>
          </p:nvPr>
        </p:nvSpPr>
        <p:spPr>
          <a:xfrm>
            <a:off x="6553200" y="4767263"/>
            <a:ext cx="2133600" cy="273844"/>
          </a:xfrm>
          <a:prstGeom prst="rect">
            <a:avLst/>
          </a:prstGeom>
        </p:spPr>
        <p:txBody>
          <a:bodyPr/>
          <a:lstStyle/>
          <a:p>
            <a:fld id="{2E794143-8163-F543-A4DC-FC997488DC9F}" type="slidenum">
              <a:rPr lang="fr-FR" smtClean="0"/>
              <a:t>‹N°›</a:t>
            </a:fld>
            <a:endParaRPr lang="fr-FR"/>
          </a:p>
        </p:txBody>
      </p:sp>
    </p:spTree>
    <p:extLst>
      <p:ext uri="{BB962C8B-B14F-4D97-AF65-F5344CB8AC3E}">
        <p14:creationId xmlns:p14="http://schemas.microsoft.com/office/powerpoint/2010/main" val="325658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57200" y="4767263"/>
            <a:ext cx="2133600" cy="273844"/>
          </a:xfrm>
          <a:prstGeom prst="rect">
            <a:avLst/>
          </a:prstGeom>
        </p:spPr>
        <p:txBody>
          <a:bodyPr/>
          <a:lstStyle/>
          <a:p>
            <a:fld id="{04EB6A17-D7A4-3049-9C0B-80302430D2B0}" type="datetimeFigureOut">
              <a:rPr lang="fr-FR" smtClean="0"/>
              <a:t>13/09/2024</a:t>
            </a:fld>
            <a:endParaRPr lang="fr-FR"/>
          </a:p>
        </p:txBody>
      </p:sp>
      <p:sp>
        <p:nvSpPr>
          <p:cNvPr id="3" name="Espace réservé du pied de page 2"/>
          <p:cNvSpPr>
            <a:spLocks noGrp="1"/>
          </p:cNvSpPr>
          <p:nvPr>
            <p:ph type="ftr" sz="quarter" idx="11"/>
          </p:nvPr>
        </p:nvSpPr>
        <p:spPr>
          <a:xfrm>
            <a:off x="3124200" y="4767263"/>
            <a:ext cx="2895600" cy="273844"/>
          </a:xfrm>
          <a:prstGeom prst="rect">
            <a:avLst/>
          </a:prstGeom>
        </p:spPr>
        <p:txBody>
          <a:bodyPr/>
          <a:lstStyle/>
          <a:p>
            <a:endParaRPr lang="fr-FR"/>
          </a:p>
        </p:txBody>
      </p:sp>
      <p:sp>
        <p:nvSpPr>
          <p:cNvPr id="4" name="Espace réservé du numéro de diapositive 3"/>
          <p:cNvSpPr>
            <a:spLocks noGrp="1"/>
          </p:cNvSpPr>
          <p:nvPr>
            <p:ph type="sldNum" sz="quarter" idx="12"/>
          </p:nvPr>
        </p:nvSpPr>
        <p:spPr>
          <a:xfrm>
            <a:off x="6553200" y="4767263"/>
            <a:ext cx="2133600" cy="273844"/>
          </a:xfrm>
          <a:prstGeom prst="rect">
            <a:avLst/>
          </a:prstGeom>
        </p:spPr>
        <p:txBody>
          <a:bodyPr/>
          <a:lstStyle/>
          <a:p>
            <a:fld id="{2E794143-8163-F543-A4DC-FC997488DC9F}" type="slidenum">
              <a:rPr lang="fr-FR" smtClean="0"/>
              <a:t>‹N°›</a:t>
            </a:fld>
            <a:endParaRPr lang="fr-FR"/>
          </a:p>
        </p:txBody>
      </p:sp>
    </p:spTree>
    <p:extLst>
      <p:ext uri="{BB962C8B-B14F-4D97-AF65-F5344CB8AC3E}">
        <p14:creationId xmlns:p14="http://schemas.microsoft.com/office/powerpoint/2010/main" val="201861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1" y="204787"/>
            <a:ext cx="3008313" cy="871538"/>
          </a:xfrm>
        </p:spPr>
        <p:txBody>
          <a:bodyPr anchor="b"/>
          <a:lstStyle>
            <a:lvl1pPr algn="l">
              <a:defRPr sz="2000" b="1"/>
            </a:lvl1pPr>
          </a:lstStyle>
          <a:p>
            <a:r>
              <a:rPr lang="fr-FR" dirty="0"/>
              <a:t>CLIQUEZ ET MODIFIEZ LE TITRE</a:t>
            </a:r>
          </a:p>
        </p:txBody>
      </p:sp>
      <p:sp>
        <p:nvSpPr>
          <p:cNvPr id="3" name="Espace réservé du contenu 2"/>
          <p:cNvSpPr>
            <a:spLocks noGrp="1"/>
          </p:cNvSpPr>
          <p:nvPr>
            <p:ph idx="1"/>
          </p:nvPr>
        </p:nvSpPr>
        <p:spPr>
          <a:xfrm>
            <a:off x="3575050" y="204788"/>
            <a:ext cx="5111750" cy="4389835"/>
          </a:xfr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a:xfrm>
            <a:off x="457200" y="4767263"/>
            <a:ext cx="2133600" cy="273844"/>
          </a:xfrm>
          <a:prstGeom prst="rect">
            <a:avLst/>
          </a:prstGeom>
        </p:spPr>
        <p:txBody>
          <a:bodyPr/>
          <a:lstStyle/>
          <a:p>
            <a:fld id="{04EB6A17-D7A4-3049-9C0B-80302430D2B0}" type="datetimeFigureOut">
              <a:rPr lang="fr-FR" smtClean="0"/>
              <a:t>13/09/2024</a:t>
            </a:fld>
            <a:endParaRPr lang="fr-FR"/>
          </a:p>
        </p:txBody>
      </p:sp>
      <p:sp>
        <p:nvSpPr>
          <p:cNvPr id="6" name="Espace réservé du pied de page 5"/>
          <p:cNvSpPr>
            <a:spLocks noGrp="1"/>
          </p:cNvSpPr>
          <p:nvPr>
            <p:ph type="ftr" sz="quarter" idx="11"/>
          </p:nvPr>
        </p:nvSpPr>
        <p:spPr>
          <a:xfrm>
            <a:off x="3124200" y="4767263"/>
            <a:ext cx="2895600" cy="273844"/>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6553200" y="4767263"/>
            <a:ext cx="2133600" cy="273844"/>
          </a:xfrm>
          <a:prstGeom prst="rect">
            <a:avLst/>
          </a:prstGeom>
        </p:spPr>
        <p:txBody>
          <a:bodyPr/>
          <a:lstStyle/>
          <a:p>
            <a:fld id="{2E794143-8163-F543-A4DC-FC997488DC9F}" type="slidenum">
              <a:rPr lang="fr-FR" smtClean="0"/>
              <a:t>‹N°›</a:t>
            </a:fld>
            <a:endParaRPr lang="fr-FR"/>
          </a:p>
        </p:txBody>
      </p:sp>
    </p:spTree>
    <p:extLst>
      <p:ext uri="{BB962C8B-B14F-4D97-AF65-F5344CB8AC3E}">
        <p14:creationId xmlns:p14="http://schemas.microsoft.com/office/powerpoint/2010/main" val="2846237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792288" y="3600450"/>
            <a:ext cx="5486400" cy="425054"/>
          </a:xfrm>
        </p:spPr>
        <p:txBody>
          <a:bodyPr anchor="b"/>
          <a:lstStyle>
            <a:lvl1pPr algn="l">
              <a:defRPr sz="2000" b="1"/>
            </a:lvl1pPr>
          </a:lstStyle>
          <a:p>
            <a:r>
              <a:rPr lang="fr-FR" dirty="0"/>
              <a:t>CLIQUEZ ET MODIFIEZ LE TITRE</a:t>
            </a:r>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extLst>
      <p:ext uri="{BB962C8B-B14F-4D97-AF65-F5344CB8AC3E}">
        <p14:creationId xmlns:p14="http://schemas.microsoft.com/office/powerpoint/2010/main" val="2895069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54182" y="205979"/>
            <a:ext cx="7868120" cy="857250"/>
          </a:xfrm>
          <a:prstGeom prst="rect">
            <a:avLst/>
          </a:prstGeom>
        </p:spPr>
        <p:txBody>
          <a:bodyPr vert="horz" lIns="91440" tIns="45720" rIns="91440" bIns="45720" rtlCol="0" anchor="ctr">
            <a:normAutofit/>
          </a:bodyPr>
          <a:lstStyle/>
          <a:p>
            <a:r>
              <a:rPr lang="fr-FR" dirty="0"/>
              <a:t>CLIQUEZ ET MODIFIEZ LE TITRE</a:t>
            </a:r>
          </a:p>
        </p:txBody>
      </p:sp>
      <p:sp>
        <p:nvSpPr>
          <p:cNvPr id="3" name="Espace réservé du texte 2"/>
          <p:cNvSpPr>
            <a:spLocks noGrp="1"/>
          </p:cNvSpPr>
          <p:nvPr>
            <p:ph type="body" idx="1"/>
          </p:nvPr>
        </p:nvSpPr>
        <p:spPr>
          <a:xfrm>
            <a:off x="554182" y="1200150"/>
            <a:ext cx="7868120" cy="3227849"/>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7" name="Imag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 y="4248000"/>
            <a:ext cx="2160000" cy="911913"/>
          </a:xfrm>
          <a:prstGeom prst="rect">
            <a:avLst/>
          </a:prstGeom>
        </p:spPr>
      </p:pic>
      <p:sp>
        <p:nvSpPr>
          <p:cNvPr id="8" name="Espace réservé de la date 3"/>
          <p:cNvSpPr txBox="1">
            <a:spLocks/>
          </p:cNvSpPr>
          <p:nvPr userDrawn="1"/>
        </p:nvSpPr>
        <p:spPr>
          <a:xfrm>
            <a:off x="7128000" y="216000"/>
            <a:ext cx="1800000" cy="540000"/>
          </a:xfrm>
          <a:prstGeom prst="rect">
            <a:avLst/>
          </a:prstGeom>
        </p:spPr>
        <p:txBody>
          <a:bodyPr/>
          <a:lstStyle>
            <a:defPPr>
              <a:defRPr lang="fr-FR"/>
            </a:defPPr>
            <a:lvl1pPr marL="0" algn="r" defTabSz="457200" rtl="0" eaLnBrk="1" latinLnBrk="0" hangingPunct="1">
              <a:defRPr sz="1800" kern="1200">
                <a:solidFill>
                  <a:schemeClr val="tx1"/>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4EB6A17-D7A4-3049-9C0B-80302430D2B0}" type="datetimeFigureOut">
              <a:rPr lang="fr-FR" sz="1200" smtClean="0">
                <a:solidFill>
                  <a:srgbClr val="898989"/>
                </a:solidFill>
              </a:rPr>
              <a:pPr/>
              <a:t>13/09/2024</a:t>
            </a:fld>
            <a:endParaRPr lang="fr-FR" sz="1200" dirty="0">
              <a:solidFill>
                <a:srgbClr val="898989"/>
              </a:solidFill>
            </a:endParaRPr>
          </a:p>
          <a:p>
            <a:fld id="{2E794143-8163-F543-A4DC-FC997488DC9F}" type="slidenum">
              <a:rPr lang="fr-FR" sz="1200" b="1" smtClean="0">
                <a:solidFill>
                  <a:srgbClr val="898989"/>
                </a:solidFill>
              </a:rPr>
              <a:pPr/>
              <a:t>‹N°›</a:t>
            </a:fld>
            <a:endParaRPr lang="fr-FR" sz="1200" b="1" dirty="0">
              <a:solidFill>
                <a:srgbClr val="898989"/>
              </a:solidFill>
            </a:endParaRPr>
          </a:p>
        </p:txBody>
      </p:sp>
      <p:sp>
        <p:nvSpPr>
          <p:cNvPr id="9" name="Rectangle 6"/>
          <p:cNvSpPr>
            <a:spLocks noChangeArrowheads="1"/>
          </p:cNvSpPr>
          <p:nvPr userDrawn="1"/>
        </p:nvSpPr>
        <p:spPr bwMode="auto">
          <a:xfrm>
            <a:off x="8244000" y="4963500"/>
            <a:ext cx="900000" cy="180000"/>
          </a:xfrm>
          <a:prstGeom prst="rect">
            <a:avLst/>
          </a:prstGeom>
          <a:solidFill>
            <a:srgbClr val="7AB929"/>
          </a:solidFill>
          <a:ln>
            <a:noFill/>
          </a:ln>
        </p:spPr>
        <p:txBody>
          <a:bodyPr/>
          <a:lstStyle/>
          <a:p>
            <a:endParaRPr lang="fr-FR"/>
          </a:p>
        </p:txBody>
      </p:sp>
      <p:sp>
        <p:nvSpPr>
          <p:cNvPr id="10" name="ZoneTexte 12"/>
          <p:cNvSpPr txBox="1">
            <a:spLocks noChangeArrowheads="1"/>
          </p:cNvSpPr>
          <p:nvPr userDrawn="1"/>
        </p:nvSpPr>
        <p:spPr bwMode="auto">
          <a:xfrm>
            <a:off x="0" y="4649500"/>
            <a:ext cx="8064000"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eaLnBrk="1" hangingPunct="1"/>
            <a:r>
              <a:rPr lang="fr-FR" sz="1200" b="1" spc="-50" dirty="0">
                <a:solidFill>
                  <a:srgbClr val="000000"/>
                </a:solidFill>
                <a:latin typeface="Arial" charset="0"/>
                <a:cs typeface="Arial" charset="0"/>
              </a:rPr>
              <a:t>Service public de Wallonie</a:t>
            </a:r>
            <a:r>
              <a:rPr lang="en-GB" sz="1200" b="1" kern="1200" spc="-50" dirty="0">
                <a:solidFill>
                  <a:schemeClr val="tx1"/>
                </a:solidFill>
                <a:effectLst/>
                <a:latin typeface="Arial"/>
                <a:ea typeface="ＭＳ Ｐゴシック" charset="0"/>
                <a:cs typeface="Arial"/>
              </a:rPr>
              <a:t> </a:t>
            </a:r>
            <a:r>
              <a:rPr lang="fr-FR" sz="1100" b="1" kern="1200" spc="-50" dirty="0">
                <a:solidFill>
                  <a:schemeClr val="tx1"/>
                </a:solidFill>
                <a:effectLst/>
                <a:latin typeface="Arial"/>
                <a:ea typeface="ＭＳ Ｐゴシック" charset="0"/>
                <a:cs typeface="Arial"/>
              </a:rPr>
              <a:t>|</a:t>
            </a:r>
            <a:r>
              <a:rPr lang="fr-FR" sz="1200" b="1" kern="1200" spc="-50" dirty="0">
                <a:solidFill>
                  <a:schemeClr val="tx1"/>
                </a:solidFill>
                <a:effectLst/>
                <a:latin typeface="Arial"/>
                <a:ea typeface="ＭＳ Ｐゴシック" charset="0"/>
                <a:cs typeface="Arial"/>
              </a:rPr>
              <a:t> </a:t>
            </a:r>
            <a:r>
              <a:rPr lang="fr-FR" sz="1200" b="1" kern="1200" spc="-50" dirty="0">
                <a:solidFill>
                  <a:srgbClr val="7AB929"/>
                </a:solidFill>
                <a:effectLst/>
                <a:latin typeface="Arial"/>
                <a:ea typeface="ＭＳ Ｐゴシック" charset="0"/>
                <a:cs typeface="Arial"/>
              </a:rPr>
              <a:t>SPW </a:t>
            </a:r>
            <a:r>
              <a:rPr lang="fr-FR" sz="1200" b="1" spc="-50" dirty="0">
                <a:solidFill>
                  <a:srgbClr val="7AB929"/>
                </a:solidFill>
                <a:latin typeface="Arial"/>
                <a:cs typeface="Arial"/>
              </a:rPr>
              <a:t>Agriculture, Ressources naturelles et Environnement</a:t>
            </a:r>
          </a:p>
        </p:txBody>
      </p:sp>
    </p:spTree>
    <p:extLst>
      <p:ext uri="{BB962C8B-B14F-4D97-AF65-F5344CB8AC3E}">
        <p14:creationId xmlns:p14="http://schemas.microsoft.com/office/powerpoint/2010/main" val="2344850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1" kern="1200">
          <a:solidFill>
            <a:srgbClr val="7AB929"/>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4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pixabay.com/fr/ampoule-id%C3%A9e-lumineux-lampe-3118633/"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05/09/2024 : AGW « Réemploi »</a:t>
            </a:r>
            <a:br>
              <a:rPr lang="fr-FR" dirty="0"/>
            </a:br>
            <a:br>
              <a:rPr lang="fr-FR" dirty="0"/>
            </a:br>
            <a:r>
              <a:rPr lang="fr-FR" dirty="0"/>
              <a:t>par Sandrine CHABOUD</a:t>
            </a:r>
          </a:p>
        </p:txBody>
      </p:sp>
    </p:spTree>
    <p:extLst>
      <p:ext uri="{BB962C8B-B14F-4D97-AF65-F5344CB8AC3E}">
        <p14:creationId xmlns:p14="http://schemas.microsoft.com/office/powerpoint/2010/main" val="19630270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FD1E23-019E-1736-AEF0-3C8E24011D10}"/>
              </a:ext>
            </a:extLst>
          </p:cNvPr>
          <p:cNvSpPr>
            <a:spLocks noGrp="1"/>
          </p:cNvSpPr>
          <p:nvPr>
            <p:ph type="title"/>
          </p:nvPr>
        </p:nvSpPr>
        <p:spPr/>
        <p:txBody>
          <a:bodyPr>
            <a:normAutofit fontScale="90000"/>
          </a:bodyPr>
          <a:lstStyle/>
          <a:p>
            <a:r>
              <a:rPr lang="fr-BE" dirty="0"/>
              <a:t>2° avoir pour objet social le réemploi et la préparation en vue du réemploi </a:t>
            </a:r>
          </a:p>
        </p:txBody>
      </p:sp>
      <p:sp>
        <p:nvSpPr>
          <p:cNvPr id="3" name="Espace réservé du contenu 2">
            <a:extLst>
              <a:ext uri="{FF2B5EF4-FFF2-40B4-BE49-F238E27FC236}">
                <a16:creationId xmlns:a16="http://schemas.microsoft.com/office/drawing/2014/main" id="{5A512C58-330E-66D8-F8E2-889B69F01D70}"/>
              </a:ext>
            </a:extLst>
          </p:cNvPr>
          <p:cNvSpPr>
            <a:spLocks noGrp="1"/>
          </p:cNvSpPr>
          <p:nvPr>
            <p:ph idx="1"/>
          </p:nvPr>
        </p:nvSpPr>
        <p:spPr/>
        <p:txBody>
          <a:bodyPr>
            <a:normAutofit fontScale="92500" lnSpcReduction="20000"/>
          </a:bodyPr>
          <a:lstStyle/>
          <a:p>
            <a:r>
              <a:rPr lang="fr-BE" dirty="0">
                <a:latin typeface="ArialMT"/>
              </a:rPr>
              <a:t>Pour ceux qui présentent déjà cette clause,</a:t>
            </a:r>
            <a:r>
              <a:rPr lang="fr-BE" sz="2400" dirty="0">
                <a:latin typeface="ArialMT"/>
              </a:rPr>
              <a:t> le vocable « réutilisation » sera accepté tant que les statuts ne devront pas être modifiés pour une quelconque raison.</a:t>
            </a:r>
            <a:endParaRPr lang="fr-BE" dirty="0"/>
          </a:p>
          <a:p>
            <a:r>
              <a:rPr lang="fr-BE" dirty="0"/>
              <a:t>Pour les autres : si possible faire la modification avant introduction de la candidature, si pas, mentionner dans la candidature quand la modification sera effectuée. </a:t>
            </a:r>
            <a:r>
              <a:rPr lang="fr-BE" dirty="0">
                <a:sym typeface="Wingdings" panose="05000000000000000000" pitchFamily="2" charset="2"/>
              </a:rPr>
              <a:t> à faire au plus vite ! Et au plus tard dans l’année qui suit l’octroi de l’agrément  la date limite est demandée dans le formulaire d’agrément !</a:t>
            </a:r>
          </a:p>
          <a:p>
            <a:r>
              <a:rPr lang="fr-BE" dirty="0">
                <a:sym typeface="Wingdings" panose="05000000000000000000" pitchFamily="2" charset="2"/>
              </a:rPr>
              <a:t>Si ce n’est pas fait : </a:t>
            </a:r>
            <a:r>
              <a:rPr lang="fr-BE" b="1" u="sng" dirty="0">
                <a:solidFill>
                  <a:srgbClr val="FF0000"/>
                </a:solidFill>
                <a:sym typeface="Wingdings" panose="05000000000000000000" pitchFamily="2" charset="2"/>
              </a:rPr>
              <a:t>suspension de l’agrément</a:t>
            </a:r>
            <a:endParaRPr lang="fr-BE" b="1" u="sng" dirty="0">
              <a:solidFill>
                <a:srgbClr val="FF0000"/>
              </a:solidFill>
            </a:endParaRPr>
          </a:p>
        </p:txBody>
      </p:sp>
    </p:spTree>
    <p:extLst>
      <p:ext uri="{BB962C8B-B14F-4D97-AF65-F5344CB8AC3E}">
        <p14:creationId xmlns:p14="http://schemas.microsoft.com/office/powerpoint/2010/main" val="1607540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04CD6B-8F67-CFBD-99A6-E8185D439A67}"/>
              </a:ext>
            </a:extLst>
          </p:cNvPr>
          <p:cNvSpPr>
            <a:spLocks noGrp="1"/>
          </p:cNvSpPr>
          <p:nvPr>
            <p:ph type="title"/>
          </p:nvPr>
        </p:nvSpPr>
        <p:spPr/>
        <p:txBody>
          <a:bodyPr/>
          <a:lstStyle/>
          <a:p>
            <a:r>
              <a:rPr lang="fr-BE" dirty="0"/>
              <a:t>3° Conditions « Administrateurs »	</a:t>
            </a:r>
          </a:p>
        </p:txBody>
      </p:sp>
      <p:sp>
        <p:nvSpPr>
          <p:cNvPr id="3" name="Espace réservé du contenu 2">
            <a:extLst>
              <a:ext uri="{FF2B5EF4-FFF2-40B4-BE49-F238E27FC236}">
                <a16:creationId xmlns:a16="http://schemas.microsoft.com/office/drawing/2014/main" id="{807D24DA-6CF1-75D6-5296-4148B43D5368}"/>
              </a:ext>
            </a:extLst>
          </p:cNvPr>
          <p:cNvSpPr>
            <a:spLocks noGrp="1"/>
          </p:cNvSpPr>
          <p:nvPr>
            <p:ph idx="1"/>
          </p:nvPr>
        </p:nvSpPr>
        <p:spPr/>
        <p:txBody>
          <a:bodyPr>
            <a:normAutofit/>
          </a:bodyPr>
          <a:lstStyle/>
          <a:p>
            <a:r>
              <a:rPr lang="fr-BE" dirty="0"/>
              <a:t>Objectif : se prémunir d’une entreprise ‘douteuse’</a:t>
            </a:r>
          </a:p>
          <a:p>
            <a:r>
              <a:rPr lang="fr-BE" dirty="0"/>
              <a:t>Les extraits de casiers judiciaires sont remplacés par un engagement du déclarant dans le formulaire</a:t>
            </a:r>
          </a:p>
          <a:p>
            <a:endParaRPr lang="fr-BE" dirty="0"/>
          </a:p>
          <a:p>
            <a:r>
              <a:rPr lang="fr-BE" dirty="0">
                <a:sym typeface="Wingdings" panose="05000000000000000000" pitchFamily="2" charset="2"/>
              </a:rPr>
              <a:t> Agrément IES</a:t>
            </a:r>
            <a:endParaRPr lang="fr-BE" dirty="0"/>
          </a:p>
          <a:p>
            <a:endParaRPr lang="fr-BE" dirty="0"/>
          </a:p>
        </p:txBody>
      </p:sp>
    </p:spTree>
    <p:extLst>
      <p:ext uri="{BB962C8B-B14F-4D97-AF65-F5344CB8AC3E}">
        <p14:creationId xmlns:p14="http://schemas.microsoft.com/office/powerpoint/2010/main" val="1374937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0AEBA7-003C-0849-7F89-29B1DD338E1E}"/>
              </a:ext>
            </a:extLst>
          </p:cNvPr>
          <p:cNvSpPr>
            <a:spLocks noGrp="1"/>
          </p:cNvSpPr>
          <p:nvPr>
            <p:ph type="title"/>
          </p:nvPr>
        </p:nvSpPr>
        <p:spPr/>
        <p:txBody>
          <a:bodyPr>
            <a:normAutofit fontScale="90000"/>
          </a:bodyPr>
          <a:lstStyle/>
          <a:p>
            <a:r>
              <a:rPr lang="fr-BE" dirty="0"/>
              <a:t>4° respect des législations et règlementations en vigueur</a:t>
            </a:r>
          </a:p>
        </p:txBody>
      </p:sp>
      <p:sp>
        <p:nvSpPr>
          <p:cNvPr id="3" name="Espace réservé du contenu 2">
            <a:extLst>
              <a:ext uri="{FF2B5EF4-FFF2-40B4-BE49-F238E27FC236}">
                <a16:creationId xmlns:a16="http://schemas.microsoft.com/office/drawing/2014/main" id="{FE224DF5-2096-68E1-B89E-4D91E7C3C880}"/>
              </a:ext>
            </a:extLst>
          </p:cNvPr>
          <p:cNvSpPr>
            <a:spLocks noGrp="1"/>
          </p:cNvSpPr>
          <p:nvPr>
            <p:ph idx="1"/>
          </p:nvPr>
        </p:nvSpPr>
        <p:spPr/>
        <p:txBody>
          <a:bodyPr/>
          <a:lstStyle/>
          <a:p>
            <a:r>
              <a:rPr lang="fr-BE" dirty="0"/>
              <a:t>Pas de changement, vous devez vous engager à respecter les législations sociales, fiscales et environnementales en vigueur.</a:t>
            </a:r>
          </a:p>
          <a:p>
            <a:endParaRPr lang="fr-BE" dirty="0"/>
          </a:p>
          <a:p>
            <a:r>
              <a:rPr lang="fr-BE" dirty="0">
                <a:sym typeface="Wingdings" panose="05000000000000000000" pitchFamily="2" charset="2"/>
              </a:rPr>
              <a:t> pas de document, à fournir, cela fait partie des engagements repris dans le formulaire de demande d’agrément.</a:t>
            </a:r>
            <a:endParaRPr lang="fr-BE" dirty="0"/>
          </a:p>
        </p:txBody>
      </p:sp>
    </p:spTree>
    <p:extLst>
      <p:ext uri="{BB962C8B-B14F-4D97-AF65-F5344CB8AC3E}">
        <p14:creationId xmlns:p14="http://schemas.microsoft.com/office/powerpoint/2010/main" val="2756481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BC734B-81FF-D731-CE87-5BCD1A68A7E6}"/>
              </a:ext>
            </a:extLst>
          </p:cNvPr>
          <p:cNvSpPr>
            <a:spLocks noGrp="1"/>
          </p:cNvSpPr>
          <p:nvPr>
            <p:ph type="title"/>
          </p:nvPr>
        </p:nvSpPr>
        <p:spPr/>
        <p:txBody>
          <a:bodyPr/>
          <a:lstStyle/>
          <a:p>
            <a:r>
              <a:rPr lang="fr-BE" sz="1800" kern="0" dirty="0">
                <a:effectLst/>
                <a:latin typeface="Verdana" panose="020B0604030504040204" pitchFamily="34" charset="0"/>
                <a:ea typeface="Calibri" panose="020F0502020204030204" pitchFamily="34" charset="0"/>
                <a:cs typeface="Times New Roman" panose="02020603050405020304" pitchFamily="18" charset="0"/>
              </a:rPr>
              <a:t>6° répondre aux principes visés à l'article 1</a:t>
            </a:r>
            <a:r>
              <a:rPr lang="fr-BE" sz="1800" kern="0" baseline="30000" dirty="0">
                <a:effectLst/>
                <a:latin typeface="Verdana" panose="020B0604030504040204" pitchFamily="34" charset="0"/>
                <a:ea typeface="Calibri" panose="020F0502020204030204" pitchFamily="34" charset="0"/>
                <a:cs typeface="Times New Roman" panose="02020603050405020304" pitchFamily="18" charset="0"/>
              </a:rPr>
              <a:t>er</a:t>
            </a:r>
            <a:r>
              <a:rPr lang="fr-BE" sz="1800" kern="0" dirty="0">
                <a:effectLst/>
                <a:latin typeface="Verdana" panose="020B0604030504040204" pitchFamily="34" charset="0"/>
                <a:ea typeface="Calibri" panose="020F0502020204030204" pitchFamily="34" charset="0"/>
                <a:cs typeface="Times New Roman" panose="02020603050405020304" pitchFamily="18" charset="0"/>
              </a:rPr>
              <a:t> du décret Économie sociale</a:t>
            </a:r>
            <a:endParaRPr lang="fr-BE" dirty="0"/>
          </a:p>
        </p:txBody>
      </p:sp>
      <p:sp>
        <p:nvSpPr>
          <p:cNvPr id="3" name="Espace réservé du contenu 2">
            <a:extLst>
              <a:ext uri="{FF2B5EF4-FFF2-40B4-BE49-F238E27FC236}">
                <a16:creationId xmlns:a16="http://schemas.microsoft.com/office/drawing/2014/main" id="{87F23488-5A89-3452-69CD-650C43730B5D}"/>
              </a:ext>
            </a:extLst>
          </p:cNvPr>
          <p:cNvSpPr>
            <a:spLocks noGrp="1"/>
          </p:cNvSpPr>
          <p:nvPr>
            <p:ph idx="1"/>
          </p:nvPr>
        </p:nvSpPr>
        <p:spPr/>
        <p:txBody>
          <a:bodyPr>
            <a:normAutofit/>
          </a:bodyPr>
          <a:lstStyle/>
          <a:p>
            <a:r>
              <a:rPr lang="fr-BE" dirty="0"/>
              <a:t>Pas de changement, vous devez répondre aux principes visés à l'article 1er du décret Économie sociale</a:t>
            </a:r>
          </a:p>
          <a:p>
            <a:endParaRPr lang="fr-BE" dirty="0"/>
          </a:p>
          <a:p>
            <a:r>
              <a:rPr lang="fr-BE" dirty="0">
                <a:sym typeface="Wingdings" panose="05000000000000000000" pitchFamily="2" charset="2"/>
              </a:rPr>
              <a:t> Agrément IES</a:t>
            </a:r>
            <a:endParaRPr lang="fr-BE" dirty="0"/>
          </a:p>
          <a:p>
            <a:endParaRPr lang="fr-BE" dirty="0"/>
          </a:p>
        </p:txBody>
      </p:sp>
    </p:spTree>
    <p:extLst>
      <p:ext uri="{BB962C8B-B14F-4D97-AF65-F5344CB8AC3E}">
        <p14:creationId xmlns:p14="http://schemas.microsoft.com/office/powerpoint/2010/main" val="2258270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C7E8CA18-DE04-7D9E-5E6B-21AEE03CB4BB}"/>
              </a:ext>
            </a:extLst>
          </p:cNvPr>
          <p:cNvSpPr>
            <a:spLocks noGrp="1"/>
          </p:cNvSpPr>
          <p:nvPr>
            <p:ph type="title"/>
          </p:nvPr>
        </p:nvSpPr>
        <p:spPr/>
        <p:txBody>
          <a:bodyPr>
            <a:normAutofit/>
          </a:bodyPr>
          <a:lstStyle/>
          <a:p>
            <a:r>
              <a:rPr lang="fr-BE" sz="2400" dirty="0">
                <a:effectLst/>
                <a:latin typeface="Verdana" panose="020B0604030504040204" pitchFamily="34" charset="0"/>
                <a:ea typeface="Calibri" panose="020F0502020204030204" pitchFamily="34" charset="0"/>
                <a:cs typeface="Times New Roman" panose="02020603050405020304" pitchFamily="18" charset="0"/>
              </a:rPr>
              <a:t>7° posséder les caractéristiques suivantes:</a:t>
            </a:r>
            <a:endParaRPr lang="fr-BE" sz="3600" dirty="0"/>
          </a:p>
        </p:txBody>
      </p:sp>
      <p:sp>
        <p:nvSpPr>
          <p:cNvPr id="4" name="Espace réservé du contenu 3">
            <a:extLst>
              <a:ext uri="{FF2B5EF4-FFF2-40B4-BE49-F238E27FC236}">
                <a16:creationId xmlns:a16="http://schemas.microsoft.com/office/drawing/2014/main" id="{0690FCA0-1FAC-80DE-0A97-6DCB2681EC84}"/>
              </a:ext>
            </a:extLst>
          </p:cNvPr>
          <p:cNvSpPr>
            <a:spLocks noGrp="1"/>
          </p:cNvSpPr>
          <p:nvPr>
            <p:ph idx="1"/>
          </p:nvPr>
        </p:nvSpPr>
        <p:spPr/>
        <p:txBody>
          <a:bodyPr>
            <a:normAutofit fontScale="92500" lnSpcReduction="10000"/>
          </a:bodyPr>
          <a:lstStyle/>
          <a:p>
            <a:pPr marL="0" indent="0">
              <a:buNone/>
            </a:pPr>
            <a:r>
              <a:rPr lang="fr-BE" sz="1800" kern="0" dirty="0">
                <a:effectLst/>
                <a:latin typeface="Verdana" panose="020B0604030504040204" pitchFamily="34" charset="0"/>
                <a:ea typeface="Calibri" panose="020F0502020204030204" pitchFamily="34" charset="0"/>
                <a:cs typeface="Times New Roman" panose="02020603050405020304" pitchFamily="18" charset="0"/>
              </a:rPr>
              <a:t>a) avoir au moins un siège d'exploitation en Région wallonne d’une superficie d’au moins 400m²</a:t>
            </a:r>
          </a:p>
          <a:p>
            <a:pPr marL="0" indent="0">
              <a:buNone/>
            </a:pPr>
            <a:endParaRPr lang="fr-BE" sz="1800" kern="0" dirty="0">
              <a:effectLst/>
              <a:latin typeface="Verdana" panose="020B0604030504040204" pitchFamily="34" charset="0"/>
              <a:ea typeface="Calibri" panose="020F0502020204030204" pitchFamily="34" charset="0"/>
              <a:cs typeface="Times New Roman" panose="02020603050405020304" pitchFamily="18" charset="0"/>
            </a:endParaRPr>
          </a:p>
          <a:p>
            <a:pPr marL="0" indent="0">
              <a:buNone/>
            </a:pPr>
            <a:r>
              <a:rPr lang="fr-BE" sz="1800" dirty="0">
                <a:effectLst/>
                <a:latin typeface="Verdana" panose="020B0604030504040204" pitchFamily="34" charset="0"/>
                <a:ea typeface="Calibri" panose="020F0502020204030204" pitchFamily="34" charset="0"/>
                <a:cs typeface="Times New Roman" panose="02020603050405020304" pitchFamily="18" charset="0"/>
              </a:rPr>
              <a:t>b) utiliser un système de mesure des flux de déchets, produits ou composants de produits entrants et sortants;</a:t>
            </a:r>
          </a:p>
          <a:p>
            <a:pPr marL="0" indent="0">
              <a:buNone/>
            </a:pPr>
            <a:r>
              <a:rPr lang="fr-BE" sz="1800" dirty="0">
                <a:effectLst/>
                <a:latin typeface="Calibri" panose="020F0502020204030204" pitchFamily="34" charset="0"/>
                <a:ea typeface="Calibri" panose="020F0502020204030204" pitchFamily="34" charset="0"/>
                <a:cs typeface="Times New Roman" panose="02020603050405020304" pitchFamily="18" charset="0"/>
              </a:rPr>
              <a:t>À décrire dans le formulaire de demande d’agrément</a:t>
            </a:r>
          </a:p>
          <a:p>
            <a:pPr marL="0" indent="0">
              <a:buNone/>
            </a:pPr>
            <a:r>
              <a:rPr lang="fr-BE" sz="1800" dirty="0">
                <a:effectLst/>
                <a:latin typeface="Calibri" panose="020F0502020204030204" pitchFamily="34" charset="0"/>
                <a:ea typeface="Calibri" panose="020F0502020204030204" pitchFamily="34" charset="0"/>
                <a:cs typeface="Times New Roman" panose="02020603050405020304" pitchFamily="18" charset="0"/>
              </a:rPr>
              <a:t>Systèmes de mesure acceptés :</a:t>
            </a:r>
          </a:p>
          <a:p>
            <a:pPr>
              <a:buAutoNum type="arabicParenR"/>
            </a:pPr>
            <a:r>
              <a:rPr lang="fr-BE" sz="1800" dirty="0">
                <a:effectLst/>
                <a:latin typeface="Calibri" panose="020F0502020204030204" pitchFamily="34" charset="0"/>
                <a:ea typeface="Calibri" panose="020F0502020204030204" pitchFamily="34" charset="0"/>
                <a:cs typeface="Times New Roman" panose="02020603050405020304" pitchFamily="18" charset="0"/>
              </a:rPr>
              <a:t>Les poids réels : pesée sur balance (étalonnée de préférence)</a:t>
            </a:r>
          </a:p>
          <a:p>
            <a:pPr>
              <a:buAutoNum type="arabicParenR"/>
            </a:pPr>
            <a:r>
              <a:rPr lang="fr-BE" sz="1800" dirty="0">
                <a:latin typeface="Calibri" panose="020F0502020204030204" pitchFamily="34" charset="0"/>
                <a:ea typeface="Calibri" panose="020F0502020204030204" pitchFamily="34" charset="0"/>
                <a:cs typeface="Times New Roman" panose="02020603050405020304" pitchFamily="18" charset="0"/>
              </a:rPr>
              <a:t>Les poids moyens : !!! Liste mise à jour chaque année !!! </a:t>
            </a:r>
            <a:r>
              <a:rPr lang="fr-BE" sz="1800"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 </a:t>
            </a:r>
            <a:r>
              <a:rPr lang="fr-BE" sz="1800" dirty="0">
                <a:latin typeface="Calibri" panose="020F0502020204030204" pitchFamily="34" charset="0"/>
                <a:ea typeface="Calibri" panose="020F0502020204030204" pitchFamily="34" charset="0"/>
                <a:cs typeface="Times New Roman" panose="02020603050405020304" pitchFamily="18" charset="0"/>
              </a:rPr>
              <a:t>Tanguy fourni la liste</a:t>
            </a:r>
            <a:br>
              <a:rPr lang="fr-BE" sz="1800" dirty="0">
                <a:latin typeface="Calibri" panose="020F0502020204030204" pitchFamily="34" charset="0"/>
                <a:ea typeface="Calibri" panose="020F0502020204030204" pitchFamily="34" charset="0"/>
                <a:cs typeface="Times New Roman" panose="02020603050405020304" pitchFamily="18" charset="0"/>
              </a:rPr>
            </a:br>
            <a:r>
              <a:rPr lang="fr-BE" sz="1800" dirty="0">
                <a:latin typeface="Calibri" panose="020F0502020204030204" pitchFamily="34" charset="0"/>
                <a:ea typeface="Calibri" panose="020F0502020204030204" pitchFamily="34" charset="0"/>
                <a:cs typeface="Times New Roman" panose="02020603050405020304" pitchFamily="18" charset="0"/>
              </a:rPr>
              <a:t>+ attention à la cohérence : poids de la catégorie ou  la sous-catégorie ou l’item, pas un mixte des 3 !</a:t>
            </a:r>
            <a:endParaRPr lang="fr-BE" sz="1800" dirty="0">
              <a:effectLst/>
              <a:latin typeface="Verdana" panose="020B0604030504040204" pitchFamily="34" charset="0"/>
              <a:ea typeface="Calibri" panose="020F0502020204030204" pitchFamily="34" charset="0"/>
              <a:cs typeface="Times New Roman" panose="02020603050405020304" pitchFamily="18" charset="0"/>
            </a:endParaRPr>
          </a:p>
          <a:p>
            <a:pPr marL="0" indent="0">
              <a:buNone/>
            </a:pPr>
            <a:endParaRPr lang="fr-BE" dirty="0"/>
          </a:p>
        </p:txBody>
      </p:sp>
    </p:spTree>
    <p:extLst>
      <p:ext uri="{BB962C8B-B14F-4D97-AF65-F5344CB8AC3E}">
        <p14:creationId xmlns:p14="http://schemas.microsoft.com/office/powerpoint/2010/main" val="1903610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C7E8CA18-DE04-7D9E-5E6B-21AEE03CB4BB}"/>
              </a:ext>
            </a:extLst>
          </p:cNvPr>
          <p:cNvSpPr>
            <a:spLocks noGrp="1"/>
          </p:cNvSpPr>
          <p:nvPr>
            <p:ph type="title"/>
          </p:nvPr>
        </p:nvSpPr>
        <p:spPr/>
        <p:txBody>
          <a:bodyPr>
            <a:normAutofit/>
          </a:bodyPr>
          <a:lstStyle/>
          <a:p>
            <a:r>
              <a:rPr lang="fr-BE" sz="2400" dirty="0">
                <a:effectLst/>
                <a:latin typeface="Verdana" panose="020B0604030504040204" pitchFamily="34" charset="0"/>
                <a:ea typeface="Calibri" panose="020F0502020204030204" pitchFamily="34" charset="0"/>
                <a:cs typeface="Times New Roman" panose="02020603050405020304" pitchFamily="18" charset="0"/>
              </a:rPr>
              <a:t>7° posséder les caractéristiques suivantes:</a:t>
            </a:r>
            <a:endParaRPr lang="fr-BE" sz="3600" dirty="0"/>
          </a:p>
        </p:txBody>
      </p:sp>
      <p:sp>
        <p:nvSpPr>
          <p:cNvPr id="4" name="Espace réservé du contenu 3">
            <a:extLst>
              <a:ext uri="{FF2B5EF4-FFF2-40B4-BE49-F238E27FC236}">
                <a16:creationId xmlns:a16="http://schemas.microsoft.com/office/drawing/2014/main" id="{0690FCA0-1FAC-80DE-0A97-6DCB2681EC84}"/>
              </a:ext>
            </a:extLst>
          </p:cNvPr>
          <p:cNvSpPr>
            <a:spLocks noGrp="1"/>
          </p:cNvSpPr>
          <p:nvPr>
            <p:ph idx="1"/>
          </p:nvPr>
        </p:nvSpPr>
        <p:spPr/>
        <p:txBody>
          <a:bodyPr>
            <a:normAutofit fontScale="85000" lnSpcReduction="20000"/>
          </a:bodyPr>
          <a:lstStyle/>
          <a:p>
            <a:pPr marL="0" indent="0" algn="just">
              <a:lnSpc>
                <a:spcPct val="107000"/>
              </a:lnSpc>
              <a:spcAft>
                <a:spcPts val="800"/>
              </a:spcAft>
              <a:buNone/>
            </a:pPr>
            <a:r>
              <a:rPr lang="fr-BE" sz="1800" dirty="0">
                <a:effectLst/>
                <a:latin typeface="Verdana" panose="020B0604030504040204" pitchFamily="34" charset="0"/>
                <a:ea typeface="Calibri" panose="020F0502020204030204" pitchFamily="34" charset="0"/>
                <a:cs typeface="Times New Roman" panose="02020603050405020304" pitchFamily="18" charset="0"/>
              </a:rPr>
              <a:t>c) disposer des </a:t>
            </a:r>
            <a:r>
              <a:rPr lang="fr-BE" sz="1800" b="1" u="sng"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garanties financières</a:t>
            </a:r>
            <a:r>
              <a:rPr lang="fr-BE" sz="1800"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 </a:t>
            </a:r>
            <a:r>
              <a:rPr lang="fr-BE" sz="1800" dirty="0">
                <a:effectLst/>
                <a:latin typeface="Verdana" panose="020B0604030504040204" pitchFamily="34" charset="0"/>
                <a:ea typeface="Calibri" panose="020F0502020204030204" pitchFamily="34" charset="0"/>
                <a:cs typeface="Times New Roman" panose="02020603050405020304" pitchFamily="18" charset="0"/>
              </a:rPr>
              <a:t>suffisantes, selon un plan financier, et disposer, ou s'engager à disposer, des </a:t>
            </a:r>
            <a:r>
              <a:rPr lang="fr-BE" sz="1800" b="1" u="sng" dirty="0">
                <a:solidFill>
                  <a:srgbClr val="00B0F0"/>
                </a:solidFill>
                <a:effectLst/>
                <a:latin typeface="Verdana" panose="020B0604030504040204" pitchFamily="34" charset="0"/>
                <a:ea typeface="Calibri" panose="020F0502020204030204" pitchFamily="34" charset="0"/>
                <a:cs typeface="Times New Roman" panose="02020603050405020304" pitchFamily="18" charset="0"/>
              </a:rPr>
              <a:t>moyens techniques et humains suffisants</a:t>
            </a:r>
            <a:r>
              <a:rPr lang="fr-BE" sz="1800" dirty="0">
                <a:effectLst/>
                <a:latin typeface="Verdana" panose="020B0604030504040204" pitchFamily="34" charset="0"/>
                <a:ea typeface="Calibri" panose="020F0502020204030204" pitchFamily="34" charset="0"/>
                <a:cs typeface="Times New Roman" panose="02020603050405020304" pitchFamily="18" charset="0"/>
              </a:rPr>
              <a:t> pour permettre d'assurer l'exécution des activités pour lesquelles l'agrément est demandé conformément aux dispositions du décret Déchets et de ses arrêtés d'exécution;</a:t>
            </a:r>
          </a:p>
          <a:p>
            <a:pPr algn="just">
              <a:lnSpc>
                <a:spcPct val="107000"/>
              </a:lnSpc>
              <a:spcAft>
                <a:spcPts val="800"/>
              </a:spcAft>
            </a:pPr>
            <a:r>
              <a:rPr lang="fr-BE" sz="1800" dirty="0">
                <a:effectLst/>
                <a:latin typeface="Calibri" panose="020F0502020204030204" pitchFamily="34" charset="0"/>
                <a:ea typeface="Calibri" panose="020F0502020204030204" pitchFamily="34" charset="0"/>
                <a:cs typeface="Times New Roman" panose="02020603050405020304" pitchFamily="18" charset="0"/>
              </a:rPr>
              <a:t>Les </a:t>
            </a:r>
            <a:r>
              <a:rPr lang="fr-BE"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ratios BNB </a:t>
            </a:r>
            <a:r>
              <a:rPr lang="fr-BE" sz="1800" dirty="0">
                <a:effectLst/>
                <a:latin typeface="Calibri" panose="020F0502020204030204" pitchFamily="34" charset="0"/>
                <a:ea typeface="Calibri" panose="020F0502020204030204" pitchFamily="34" charset="0"/>
                <a:cs typeface="Times New Roman" panose="02020603050405020304" pitchFamily="18" charset="0"/>
              </a:rPr>
              <a:t>(analyse financière) utilisés sont:</a:t>
            </a:r>
          </a:p>
          <a:p>
            <a:pPr lvl="2" algn="just">
              <a:lnSpc>
                <a:spcPct val="107000"/>
              </a:lnSpc>
              <a:spcAft>
                <a:spcPts val="800"/>
              </a:spcAft>
              <a:buFont typeface="Wingdings" panose="05000000000000000000" pitchFamily="2" charset="2"/>
              <a:buChar char="q"/>
            </a:pPr>
            <a:r>
              <a:rPr lang="fr-BE" sz="1500" dirty="0">
                <a:effectLst/>
                <a:latin typeface="Calibri" panose="020F0502020204030204" pitchFamily="34" charset="0"/>
                <a:ea typeface="Calibri" panose="020F0502020204030204" pitchFamily="34" charset="0"/>
                <a:cs typeface="Times New Roman" panose="02020603050405020304" pitchFamily="18" charset="0"/>
              </a:rPr>
              <a:t>solvabilité</a:t>
            </a:r>
          </a:p>
          <a:p>
            <a:pPr lvl="2" algn="just">
              <a:lnSpc>
                <a:spcPct val="107000"/>
              </a:lnSpc>
              <a:spcAft>
                <a:spcPts val="800"/>
              </a:spcAft>
              <a:buFont typeface="Wingdings" panose="05000000000000000000" pitchFamily="2" charset="2"/>
              <a:buChar char="q"/>
            </a:pPr>
            <a:r>
              <a:rPr lang="fr-BE" sz="1500" dirty="0">
                <a:effectLst/>
                <a:latin typeface="Calibri" panose="020F0502020204030204" pitchFamily="34" charset="0"/>
                <a:ea typeface="Calibri" panose="020F0502020204030204" pitchFamily="34" charset="0"/>
                <a:cs typeface="Times New Roman" panose="02020603050405020304" pitchFamily="18" charset="0"/>
              </a:rPr>
              <a:t>liquidité</a:t>
            </a:r>
          </a:p>
          <a:p>
            <a:pPr lvl="2" algn="just">
              <a:lnSpc>
                <a:spcPct val="107000"/>
              </a:lnSpc>
              <a:spcAft>
                <a:spcPts val="800"/>
              </a:spcAft>
              <a:buFont typeface="Wingdings" panose="05000000000000000000" pitchFamily="2" charset="2"/>
              <a:buChar char="q"/>
            </a:pPr>
            <a:r>
              <a:rPr lang="fr-BE" sz="1500" dirty="0">
                <a:effectLst/>
                <a:latin typeface="Calibri" panose="020F0502020204030204" pitchFamily="34" charset="0"/>
                <a:ea typeface="Calibri" panose="020F0502020204030204" pitchFamily="34" charset="0"/>
                <a:cs typeface="Times New Roman" panose="02020603050405020304" pitchFamily="18" charset="0"/>
              </a:rPr>
              <a:t>Rentabilité nette</a:t>
            </a:r>
          </a:p>
          <a:p>
            <a:pPr algn="just">
              <a:lnSpc>
                <a:spcPct val="107000"/>
              </a:lnSpc>
              <a:spcAft>
                <a:spcPts val="800"/>
              </a:spcAft>
            </a:pPr>
            <a:r>
              <a:rPr lang="fr-BE" sz="1800" dirty="0">
                <a:solidFill>
                  <a:srgbClr val="00B0F0"/>
                </a:solidFill>
                <a:effectLst/>
                <a:latin typeface="Verdana" panose="020B0604030504040204" pitchFamily="34" charset="0"/>
                <a:ea typeface="Calibri" panose="020F0502020204030204" pitchFamily="34" charset="0"/>
                <a:cs typeface="Times New Roman" panose="02020603050405020304" pitchFamily="18" charset="0"/>
              </a:rPr>
              <a:t>Moyens techniques et humains </a:t>
            </a:r>
            <a:r>
              <a:rPr lang="fr-BE" sz="1800" dirty="0">
                <a:effectLst/>
                <a:latin typeface="Verdana" panose="020B0604030504040204" pitchFamily="34" charset="0"/>
                <a:ea typeface="Calibri" panose="020F0502020204030204" pitchFamily="34" charset="0"/>
                <a:cs typeface="Times New Roman" panose="02020603050405020304" pitchFamily="18" charset="0"/>
              </a:rPr>
              <a:t>à décrire dans le formulaire</a:t>
            </a:r>
          </a:p>
          <a:p>
            <a:pPr algn="just">
              <a:lnSpc>
                <a:spcPct val="107000"/>
              </a:lnSpc>
              <a:spcAft>
                <a:spcPts val="800"/>
              </a:spcAft>
            </a:pPr>
            <a:r>
              <a:rPr lang="fr-BE" dirty="0"/>
              <a:t>Suppression de l’attestation de non-faillite</a:t>
            </a:r>
          </a:p>
        </p:txBody>
      </p:sp>
    </p:spTree>
    <p:extLst>
      <p:ext uri="{BB962C8B-B14F-4D97-AF65-F5344CB8AC3E}">
        <p14:creationId xmlns:p14="http://schemas.microsoft.com/office/powerpoint/2010/main" val="2071243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C7E8CA18-DE04-7D9E-5E6B-21AEE03CB4BB}"/>
              </a:ext>
            </a:extLst>
          </p:cNvPr>
          <p:cNvSpPr>
            <a:spLocks noGrp="1"/>
          </p:cNvSpPr>
          <p:nvPr>
            <p:ph type="title"/>
          </p:nvPr>
        </p:nvSpPr>
        <p:spPr/>
        <p:txBody>
          <a:bodyPr>
            <a:normAutofit/>
          </a:bodyPr>
          <a:lstStyle/>
          <a:p>
            <a:r>
              <a:rPr lang="fr-BE" sz="2400" dirty="0">
                <a:effectLst/>
                <a:latin typeface="Verdana" panose="020B0604030504040204" pitchFamily="34" charset="0"/>
                <a:ea typeface="Calibri" panose="020F0502020204030204" pitchFamily="34" charset="0"/>
                <a:cs typeface="Times New Roman" panose="02020603050405020304" pitchFamily="18" charset="0"/>
              </a:rPr>
              <a:t>7° posséder les caractéristiques suivantes:</a:t>
            </a:r>
            <a:endParaRPr lang="fr-BE" sz="3600" dirty="0"/>
          </a:p>
        </p:txBody>
      </p:sp>
      <p:sp>
        <p:nvSpPr>
          <p:cNvPr id="4" name="Espace réservé du contenu 3">
            <a:extLst>
              <a:ext uri="{FF2B5EF4-FFF2-40B4-BE49-F238E27FC236}">
                <a16:creationId xmlns:a16="http://schemas.microsoft.com/office/drawing/2014/main" id="{0690FCA0-1FAC-80DE-0A97-6DCB2681EC84}"/>
              </a:ext>
            </a:extLst>
          </p:cNvPr>
          <p:cNvSpPr>
            <a:spLocks noGrp="1"/>
          </p:cNvSpPr>
          <p:nvPr>
            <p:ph idx="1"/>
          </p:nvPr>
        </p:nvSpPr>
        <p:spPr/>
        <p:txBody>
          <a:bodyPr>
            <a:normAutofit fontScale="85000" lnSpcReduction="20000"/>
          </a:bodyPr>
          <a:lstStyle/>
          <a:p>
            <a:pPr marL="0" indent="0" algn="just">
              <a:lnSpc>
                <a:spcPct val="107000"/>
              </a:lnSpc>
              <a:spcAft>
                <a:spcPts val="800"/>
              </a:spcAft>
              <a:buNone/>
            </a:pPr>
            <a:r>
              <a:rPr lang="fr-BE" sz="1800" dirty="0">
                <a:effectLst/>
                <a:latin typeface="Verdana" panose="020B0604030504040204" pitchFamily="34" charset="0"/>
                <a:ea typeface="Calibri" panose="020F0502020204030204" pitchFamily="34" charset="0"/>
                <a:cs typeface="Times New Roman" panose="02020603050405020304" pitchFamily="18" charset="0"/>
              </a:rPr>
              <a:t>d) tenir une comptabilité conforme à sa personnalité juridique et analytique en ce qui concerne l'activité d'entreprise de </a:t>
            </a:r>
            <a:r>
              <a:rPr lang="fr-BE" sz="1800" dirty="0">
                <a:solidFill>
                  <a:srgbClr val="4472C4"/>
                </a:solidFill>
                <a:effectLst/>
                <a:latin typeface="Verdana" panose="020B0604030504040204" pitchFamily="34" charset="0"/>
                <a:ea typeface="Calibri" panose="020F0502020204030204" pitchFamily="34" charset="0"/>
                <a:cs typeface="Times New Roman" panose="02020603050405020304" pitchFamily="18" charset="0"/>
              </a:rPr>
              <a:t>réemploi </a:t>
            </a:r>
            <a:r>
              <a:rPr lang="fr-BE" sz="1800" dirty="0">
                <a:effectLst/>
                <a:latin typeface="Verdana" panose="020B0604030504040204" pitchFamily="34" charset="0"/>
                <a:ea typeface="Calibri" panose="020F0502020204030204" pitchFamily="34" charset="0"/>
                <a:cs typeface="Times New Roman" panose="02020603050405020304" pitchFamily="18" charset="0"/>
              </a:rPr>
              <a:t>;</a:t>
            </a:r>
          </a:p>
          <a:p>
            <a:pPr marL="0" indent="0" algn="just">
              <a:lnSpc>
                <a:spcPct val="107000"/>
              </a:lnSpc>
              <a:spcAft>
                <a:spcPts val="800"/>
              </a:spcAft>
              <a:buNone/>
            </a:pPr>
            <a:r>
              <a:rPr lang="fr-BE" sz="1800" dirty="0">
                <a:latin typeface="Calibri" panose="020F0502020204030204" pitchFamily="34" charset="0"/>
                <a:ea typeface="Calibri" panose="020F0502020204030204" pitchFamily="34" charset="0"/>
                <a:cs typeface="Times New Roman" panose="02020603050405020304" pitchFamily="18" charset="0"/>
              </a:rPr>
              <a:t>Attention : tenir une comptabilité générale </a:t>
            </a:r>
            <a:r>
              <a:rPr lang="fr-BE" sz="1800" b="1" u="sng" dirty="0">
                <a:latin typeface="Calibri" panose="020F0502020204030204" pitchFamily="34" charset="0"/>
                <a:ea typeface="Calibri" panose="020F0502020204030204" pitchFamily="34" charset="0"/>
                <a:cs typeface="Times New Roman" panose="02020603050405020304" pitchFamily="18" charset="0"/>
              </a:rPr>
              <a:t>ET ANALYTIQUE </a:t>
            </a:r>
          </a:p>
          <a:p>
            <a:pPr marL="0" indent="0" algn="just">
              <a:lnSpc>
                <a:spcPct val="107000"/>
              </a:lnSpc>
              <a:spcAft>
                <a:spcPts val="800"/>
              </a:spcAft>
              <a:buNone/>
            </a:pPr>
            <a:r>
              <a:rPr lang="fr-BE" sz="1800" dirty="0">
                <a:effectLst/>
                <a:latin typeface="Calibri" panose="020F0502020204030204" pitchFamily="34" charset="0"/>
                <a:ea typeface="Calibri" panose="020F0502020204030204" pitchFamily="34" charset="0"/>
                <a:cs typeface="Times New Roman" panose="02020603050405020304" pitchFamily="18" charset="0"/>
              </a:rPr>
              <a:t>Cette condition était déjà présente ! Et sera à présent vérifiée chaque année.</a:t>
            </a:r>
          </a:p>
          <a:p>
            <a:pPr marL="0" indent="0" algn="just">
              <a:lnSpc>
                <a:spcPct val="107000"/>
              </a:lnSpc>
              <a:spcAft>
                <a:spcPts val="800"/>
              </a:spcAft>
              <a:buNone/>
            </a:pPr>
            <a:r>
              <a:rPr lang="fr-BE" sz="1800" dirty="0">
                <a:effectLst/>
                <a:latin typeface="Calibri" panose="020F0502020204030204" pitchFamily="34" charset="0"/>
                <a:ea typeface="Calibri" panose="020F0502020204030204" pitchFamily="34" charset="0"/>
                <a:cs typeface="Times New Roman" panose="02020603050405020304" pitchFamily="18" charset="0"/>
              </a:rPr>
              <a:t>Plan minimum analytique en cours de préparation…</a:t>
            </a:r>
          </a:p>
          <a:p>
            <a:pPr algn="just">
              <a:lnSpc>
                <a:spcPct val="107000"/>
              </a:lnSpc>
              <a:spcAft>
                <a:spcPts val="800"/>
              </a:spcAft>
            </a:pPr>
            <a:endParaRPr lang="fr-BE" sz="1800" dirty="0">
              <a:effectLst/>
              <a:latin typeface="Verdana" panose="020B060403050404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BE" sz="1800" dirty="0">
                <a:effectLst/>
                <a:latin typeface="Verdana" panose="020B0604030504040204" pitchFamily="34" charset="0"/>
                <a:ea typeface="Calibri" panose="020F0502020204030204" pitchFamily="34" charset="0"/>
                <a:cs typeface="Times New Roman" panose="02020603050405020304" pitchFamily="18" charset="0"/>
              </a:rPr>
              <a:t>e) s'engager, dans un délai de trois mois, à souscrire ou fournir la preuve d'un contrat d'assurance couvrant la responsabilité civile de l'entreprise de </a:t>
            </a:r>
            <a:r>
              <a:rPr lang="fr-BE" sz="1800" dirty="0">
                <a:solidFill>
                  <a:srgbClr val="4472C4"/>
                </a:solidFill>
                <a:effectLst/>
                <a:latin typeface="Verdana" panose="020B0604030504040204" pitchFamily="34" charset="0"/>
                <a:ea typeface="Calibri" panose="020F0502020204030204" pitchFamily="34" charset="0"/>
                <a:cs typeface="Times New Roman" panose="02020603050405020304" pitchFamily="18" charset="0"/>
              </a:rPr>
              <a:t>réemploi </a:t>
            </a:r>
            <a:r>
              <a:rPr lang="fr-BE" sz="1800" dirty="0">
                <a:effectLst/>
                <a:latin typeface="Verdana" panose="020B0604030504040204" pitchFamily="34" charset="0"/>
                <a:ea typeface="Calibri" panose="020F0502020204030204" pitchFamily="34" charset="0"/>
                <a:cs typeface="Times New Roman" panose="02020603050405020304" pitchFamily="18" charset="0"/>
              </a:rPr>
              <a:t>;</a:t>
            </a:r>
          </a:p>
          <a:p>
            <a:pPr marL="0" indent="0" algn="just">
              <a:lnSpc>
                <a:spcPct val="107000"/>
              </a:lnSpc>
              <a:spcAft>
                <a:spcPts val="800"/>
              </a:spcAft>
              <a:buNone/>
            </a:pPr>
            <a:r>
              <a:rPr lang="fr-BE" sz="1800" dirty="0">
                <a:latin typeface="Verdana" panose="020B0604030504040204" pitchFamily="34" charset="0"/>
                <a:ea typeface="Calibri" panose="020F0502020204030204" pitchFamily="34" charset="0"/>
                <a:cs typeface="Times New Roman" panose="02020603050405020304" pitchFamily="18" charset="0"/>
              </a:rPr>
              <a:t>Contrat à joindre à la demande d’agrément si déjà conclu.</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41508838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C7E8CA18-DE04-7D9E-5E6B-21AEE03CB4BB}"/>
              </a:ext>
            </a:extLst>
          </p:cNvPr>
          <p:cNvSpPr>
            <a:spLocks noGrp="1"/>
          </p:cNvSpPr>
          <p:nvPr>
            <p:ph type="title"/>
          </p:nvPr>
        </p:nvSpPr>
        <p:spPr/>
        <p:txBody>
          <a:bodyPr>
            <a:normAutofit/>
          </a:bodyPr>
          <a:lstStyle/>
          <a:p>
            <a:r>
              <a:rPr lang="fr-BE" sz="2400" dirty="0">
                <a:effectLst/>
                <a:latin typeface="Verdana" panose="020B0604030504040204" pitchFamily="34" charset="0"/>
                <a:ea typeface="Calibri" panose="020F0502020204030204" pitchFamily="34" charset="0"/>
                <a:cs typeface="Times New Roman" panose="02020603050405020304" pitchFamily="18" charset="0"/>
              </a:rPr>
              <a:t>7° posséder les caractéristiques suivantes:</a:t>
            </a:r>
            <a:endParaRPr lang="fr-BE" sz="3600" dirty="0"/>
          </a:p>
        </p:txBody>
      </p:sp>
      <p:sp>
        <p:nvSpPr>
          <p:cNvPr id="4" name="Espace réservé du contenu 3">
            <a:extLst>
              <a:ext uri="{FF2B5EF4-FFF2-40B4-BE49-F238E27FC236}">
                <a16:creationId xmlns:a16="http://schemas.microsoft.com/office/drawing/2014/main" id="{0690FCA0-1FAC-80DE-0A97-6DCB2681EC84}"/>
              </a:ext>
            </a:extLst>
          </p:cNvPr>
          <p:cNvSpPr>
            <a:spLocks noGrp="1"/>
          </p:cNvSpPr>
          <p:nvPr>
            <p:ph idx="1"/>
          </p:nvPr>
        </p:nvSpPr>
        <p:spPr/>
        <p:txBody>
          <a:bodyPr>
            <a:normAutofit/>
          </a:bodyPr>
          <a:lstStyle/>
          <a:p>
            <a:pPr marL="0" indent="0" algn="just">
              <a:lnSpc>
                <a:spcPct val="107000"/>
              </a:lnSpc>
              <a:spcAft>
                <a:spcPts val="800"/>
              </a:spcAft>
              <a:buNone/>
            </a:pPr>
            <a:r>
              <a:rPr lang="fr-BE" sz="2000" dirty="0">
                <a:effectLst/>
                <a:latin typeface="Verdana" panose="020B0604030504040204" pitchFamily="34" charset="0"/>
                <a:ea typeface="Calibri" panose="020F0502020204030204" pitchFamily="34" charset="0"/>
                <a:cs typeface="Times New Roman" panose="02020603050405020304" pitchFamily="18" charset="0"/>
              </a:rPr>
              <a:t>f) si les produits mis en vente sont destinés au grand public, rendre accessibles à tous les magasins éventuels durant au moins douze heures par semaine à répartir sur trois jours au minimum et au moins un jour jusqu'à vingt heures, du lundi au vendredi, ou un minimum de trois heures le samedi ou le dimanche;</a:t>
            </a:r>
            <a:endParaRPr lang="fr-BE" sz="2000" dirty="0">
              <a:effectLst/>
              <a:latin typeface="Calibri" panose="020F0502020204030204" pitchFamily="34" charset="0"/>
              <a:ea typeface="Calibri" panose="020F0502020204030204" pitchFamily="34" charset="0"/>
              <a:cs typeface="Times New Roman" panose="02020603050405020304" pitchFamily="18" charset="0"/>
            </a:endParaRPr>
          </a:p>
          <a:p>
            <a:r>
              <a:rPr lang="fr-BE" sz="2000" dirty="0"/>
              <a:t>Uniquement si il y a un magasin</a:t>
            </a:r>
          </a:p>
          <a:p>
            <a:r>
              <a:rPr lang="fr-BE" sz="2000" dirty="0"/>
              <a:t>Si pas de magasin, condition non applicable.</a:t>
            </a:r>
          </a:p>
        </p:txBody>
      </p:sp>
    </p:spTree>
    <p:extLst>
      <p:ext uri="{BB962C8B-B14F-4D97-AF65-F5344CB8AC3E}">
        <p14:creationId xmlns:p14="http://schemas.microsoft.com/office/powerpoint/2010/main" val="2333545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C7E8CA18-DE04-7D9E-5E6B-21AEE03CB4BB}"/>
              </a:ext>
            </a:extLst>
          </p:cNvPr>
          <p:cNvSpPr>
            <a:spLocks noGrp="1"/>
          </p:cNvSpPr>
          <p:nvPr>
            <p:ph type="title"/>
          </p:nvPr>
        </p:nvSpPr>
        <p:spPr/>
        <p:txBody>
          <a:bodyPr>
            <a:normAutofit/>
          </a:bodyPr>
          <a:lstStyle/>
          <a:p>
            <a:r>
              <a:rPr lang="fr-BE" sz="2400" dirty="0">
                <a:effectLst/>
                <a:latin typeface="Verdana" panose="020B0604030504040204" pitchFamily="34" charset="0"/>
                <a:ea typeface="Calibri" panose="020F0502020204030204" pitchFamily="34" charset="0"/>
                <a:cs typeface="Times New Roman" panose="02020603050405020304" pitchFamily="18" charset="0"/>
              </a:rPr>
              <a:t>7° posséder les caractéristiques suivantes:</a:t>
            </a:r>
            <a:endParaRPr lang="fr-BE" sz="3600" dirty="0"/>
          </a:p>
        </p:txBody>
      </p:sp>
      <p:sp>
        <p:nvSpPr>
          <p:cNvPr id="4" name="Espace réservé du contenu 3">
            <a:extLst>
              <a:ext uri="{FF2B5EF4-FFF2-40B4-BE49-F238E27FC236}">
                <a16:creationId xmlns:a16="http://schemas.microsoft.com/office/drawing/2014/main" id="{0690FCA0-1FAC-80DE-0A97-6DCB2681EC84}"/>
              </a:ext>
            </a:extLst>
          </p:cNvPr>
          <p:cNvSpPr>
            <a:spLocks noGrp="1"/>
          </p:cNvSpPr>
          <p:nvPr>
            <p:ph idx="1"/>
          </p:nvPr>
        </p:nvSpPr>
        <p:spPr/>
        <p:txBody>
          <a:bodyPr>
            <a:normAutofit lnSpcReduction="10000"/>
          </a:bodyPr>
          <a:lstStyle/>
          <a:p>
            <a:pPr marL="0" indent="0" algn="just">
              <a:lnSpc>
                <a:spcPct val="107000"/>
              </a:lnSpc>
              <a:spcAft>
                <a:spcPts val="800"/>
              </a:spcAft>
              <a:buNone/>
            </a:pPr>
            <a:r>
              <a:rPr lang="fr-BE" sz="1800" dirty="0">
                <a:effectLst/>
                <a:latin typeface="Verdana" panose="020B0604030504040204" pitchFamily="34" charset="0"/>
                <a:ea typeface="Calibri" panose="020F0502020204030204" pitchFamily="34" charset="0"/>
                <a:cs typeface="Times New Roman" panose="02020603050405020304" pitchFamily="18" charset="0"/>
              </a:rPr>
              <a:t>g) exercer son activité au moins trente-cinq heures par semaine et organiser les collectes qui l'alimentent de manière permanente et régulièrement réparties dans le temps, sans préjudice des compétences de la commune en la matière, et le cas échéant, des compétences déléguées des intercommunales en la matière;</a:t>
            </a:r>
          </a:p>
          <a:p>
            <a:pPr algn="just">
              <a:lnSpc>
                <a:spcPct val="107000"/>
              </a:lnSpc>
              <a:spcAft>
                <a:spcPts val="800"/>
              </a:spcAft>
            </a:pPr>
            <a:r>
              <a:rPr lang="fr-BE" sz="1800" dirty="0">
                <a:effectLst/>
                <a:latin typeface="Verdana" panose="020B0604030504040204" pitchFamily="34" charset="0"/>
                <a:ea typeface="Calibri" panose="020F0502020204030204" pitchFamily="34" charset="0"/>
                <a:cs typeface="Times New Roman" panose="02020603050405020304" pitchFamily="18" charset="0"/>
              </a:rPr>
              <a:t>Pas d’activité ‘occasionnelle’ ou </a:t>
            </a:r>
            <a:r>
              <a:rPr lang="fr-BE" sz="1800" dirty="0">
                <a:latin typeface="Verdana" panose="020B0604030504040204" pitchFamily="34" charset="0"/>
                <a:ea typeface="Calibri" panose="020F0502020204030204" pitchFamily="34" charset="0"/>
                <a:cs typeface="Times New Roman" panose="02020603050405020304" pitchFamily="18" charset="0"/>
              </a:rPr>
              <a:t>‘en complémentaire’ pour les structures souhaitant se lancer.</a:t>
            </a:r>
          </a:p>
          <a:p>
            <a:pPr algn="just">
              <a:lnSpc>
                <a:spcPct val="107000"/>
              </a:lnSpc>
              <a:spcAft>
                <a:spcPts val="800"/>
              </a:spcAft>
            </a:pPr>
            <a:r>
              <a:rPr lang="fr-BE" sz="1800" dirty="0">
                <a:effectLst/>
                <a:latin typeface="Verdana" panose="020B0604030504040204" pitchFamily="34" charset="0"/>
                <a:ea typeface="Calibri" panose="020F0502020204030204" pitchFamily="34" charset="0"/>
                <a:cs typeface="Times New Roman" panose="02020603050405020304" pitchFamily="18" charset="0"/>
              </a:rPr>
              <a:t>Dans le respect des conditions imposées par les </a:t>
            </a:r>
            <a:r>
              <a:rPr lang="fr-BE" sz="1800" dirty="0">
                <a:latin typeface="Verdana" panose="020B0604030504040204" pitchFamily="34" charset="0"/>
                <a:ea typeface="Calibri" panose="020F0502020204030204" pitchFamily="34" charset="0"/>
                <a:cs typeface="Times New Roman" panose="02020603050405020304" pitchFamily="18" charset="0"/>
              </a:rPr>
              <a:t>communes ou les intercommunales </a:t>
            </a:r>
            <a:r>
              <a:rPr lang="fr-BE" sz="1800" dirty="0">
                <a:latin typeface="Verdana" panose="020B0604030504040204" pitchFamily="34" charset="0"/>
                <a:ea typeface="Calibri" panose="020F0502020204030204" pitchFamily="34" charset="0"/>
                <a:cs typeface="Times New Roman" panose="02020603050405020304" pitchFamily="18" charset="0"/>
                <a:sym typeface="Wingdings" panose="05000000000000000000" pitchFamily="2" charset="2"/>
              </a:rPr>
              <a:t> les contacter avant de se lancer dans l’activité</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14746580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9CE272-AD8F-4770-905A-3269A83A7258}"/>
              </a:ext>
            </a:extLst>
          </p:cNvPr>
          <p:cNvSpPr>
            <a:spLocks noGrp="1"/>
          </p:cNvSpPr>
          <p:nvPr>
            <p:ph type="title"/>
          </p:nvPr>
        </p:nvSpPr>
        <p:spPr/>
        <p:txBody>
          <a:bodyPr/>
          <a:lstStyle/>
          <a:p>
            <a:r>
              <a:rPr lang="fr-BE" sz="1800" kern="0" dirty="0">
                <a:effectLst/>
                <a:latin typeface="Verdana" panose="020B0604030504040204" pitchFamily="34" charset="0"/>
                <a:ea typeface="Calibri" panose="020F0502020204030204" pitchFamily="34" charset="0"/>
                <a:cs typeface="Times New Roman" panose="02020603050405020304" pitchFamily="18" charset="0"/>
              </a:rPr>
              <a:t>8° respecter les conventions collectives conclues au sein de la commission paritaire compétente </a:t>
            </a:r>
            <a:endParaRPr lang="fr-BE" dirty="0"/>
          </a:p>
        </p:txBody>
      </p:sp>
      <p:sp>
        <p:nvSpPr>
          <p:cNvPr id="3" name="Espace réservé du contenu 2">
            <a:extLst>
              <a:ext uri="{FF2B5EF4-FFF2-40B4-BE49-F238E27FC236}">
                <a16:creationId xmlns:a16="http://schemas.microsoft.com/office/drawing/2014/main" id="{ECC64A70-8AB5-4929-4A9F-D140106B2B15}"/>
              </a:ext>
            </a:extLst>
          </p:cNvPr>
          <p:cNvSpPr>
            <a:spLocks noGrp="1"/>
          </p:cNvSpPr>
          <p:nvPr>
            <p:ph idx="1"/>
          </p:nvPr>
        </p:nvSpPr>
        <p:spPr/>
        <p:txBody>
          <a:bodyPr/>
          <a:lstStyle/>
          <a:p>
            <a:r>
              <a:rPr lang="fr-BE" dirty="0"/>
              <a:t>Pas de changement, vous devez respecter la législation sociale en vigueur</a:t>
            </a:r>
          </a:p>
          <a:p>
            <a:endParaRPr lang="fr-BE" dirty="0"/>
          </a:p>
          <a:p>
            <a:r>
              <a:rPr lang="fr-BE" dirty="0">
                <a:sym typeface="Wingdings" panose="05000000000000000000" pitchFamily="2" charset="2"/>
              </a:rPr>
              <a:t> pas de document, à fournir, cela fait partie des engagements repris dans le formulaire de demande d’agrément.</a:t>
            </a:r>
            <a:endParaRPr lang="fr-BE" dirty="0"/>
          </a:p>
          <a:p>
            <a:endParaRPr lang="fr-BE" dirty="0"/>
          </a:p>
        </p:txBody>
      </p:sp>
    </p:spTree>
    <p:extLst>
      <p:ext uri="{BB962C8B-B14F-4D97-AF65-F5344CB8AC3E}">
        <p14:creationId xmlns:p14="http://schemas.microsoft.com/office/powerpoint/2010/main" val="1557759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213097AA-7F21-EF49-8881-CD84785A89A9}"/>
              </a:ext>
            </a:extLst>
          </p:cNvPr>
          <p:cNvSpPr>
            <a:spLocks noGrp="1"/>
          </p:cNvSpPr>
          <p:nvPr>
            <p:ph type="ctrTitle"/>
          </p:nvPr>
        </p:nvSpPr>
        <p:spPr/>
        <p:txBody>
          <a:bodyPr/>
          <a:lstStyle/>
          <a:p>
            <a:r>
              <a:rPr lang="fr-BE" dirty="0"/>
              <a:t>Introduction</a:t>
            </a:r>
          </a:p>
        </p:txBody>
      </p:sp>
    </p:spTree>
    <p:extLst>
      <p:ext uri="{BB962C8B-B14F-4D97-AF65-F5344CB8AC3E}">
        <p14:creationId xmlns:p14="http://schemas.microsoft.com/office/powerpoint/2010/main" val="3119342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B20DC0-CF68-E931-C332-18E03C688C40}"/>
              </a:ext>
            </a:extLst>
          </p:cNvPr>
          <p:cNvSpPr>
            <a:spLocks noGrp="1"/>
          </p:cNvSpPr>
          <p:nvPr>
            <p:ph type="title"/>
          </p:nvPr>
        </p:nvSpPr>
        <p:spPr/>
        <p:txBody>
          <a:bodyPr>
            <a:normAutofit fontScale="90000"/>
          </a:bodyPr>
          <a:lstStyle/>
          <a:p>
            <a:r>
              <a:rPr lang="fr-BE" sz="1800" dirty="0">
                <a:effectLst/>
                <a:latin typeface="Verdana" panose="020B0604030504040204" pitchFamily="34" charset="0"/>
                <a:ea typeface="Calibri" panose="020F0502020204030204" pitchFamily="34" charset="0"/>
                <a:cs typeface="Times New Roman" panose="02020603050405020304" pitchFamily="18" charset="0"/>
              </a:rPr>
              <a:t>9° être engagée dans une des démarches de progrès en matière de qualité reconnues par le Département du Sol et des Déchets</a:t>
            </a:r>
            <a:endParaRPr lang="fr-BE" dirty="0"/>
          </a:p>
        </p:txBody>
      </p:sp>
      <p:sp>
        <p:nvSpPr>
          <p:cNvPr id="3" name="Espace réservé du contenu 2">
            <a:extLst>
              <a:ext uri="{FF2B5EF4-FFF2-40B4-BE49-F238E27FC236}">
                <a16:creationId xmlns:a16="http://schemas.microsoft.com/office/drawing/2014/main" id="{9C6CE697-42BD-0BB3-9F3A-EEEEAB191376}"/>
              </a:ext>
            </a:extLst>
          </p:cNvPr>
          <p:cNvSpPr>
            <a:spLocks noGrp="1"/>
          </p:cNvSpPr>
          <p:nvPr>
            <p:ph idx="1"/>
          </p:nvPr>
        </p:nvSpPr>
        <p:spPr/>
        <p:txBody>
          <a:bodyPr>
            <a:normAutofit fontScale="92500" lnSpcReduction="10000"/>
          </a:bodyPr>
          <a:lstStyle/>
          <a:p>
            <a:pPr marL="0" lvl="0" indent="0">
              <a:lnSpc>
                <a:spcPct val="107000"/>
              </a:lnSpc>
              <a:spcAft>
                <a:spcPts val="800"/>
              </a:spcAft>
              <a:buSzPts val="1000"/>
              <a:buNone/>
              <a:tabLst>
                <a:tab pos="457200" algn="l"/>
              </a:tabLst>
            </a:pPr>
            <a:r>
              <a:rPr lang="fr-BE" sz="1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La liste des démarches de progrès en matière de qualité reconnues par</a:t>
            </a:r>
            <a:r>
              <a:rPr lang="fr-BE"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fr-BE" sz="1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le Département du Sol et des Déchets</a:t>
            </a:r>
            <a:r>
              <a:rPr lang="fr-BE"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est la suivante:</a:t>
            </a:r>
          </a:p>
          <a:p>
            <a:pPr marL="342900" lvl="0" indent="-342900">
              <a:lnSpc>
                <a:spcPct val="107000"/>
              </a:lnSpc>
              <a:spcAft>
                <a:spcPts val="800"/>
              </a:spcAft>
              <a:buSzPts val="1000"/>
              <a:buFont typeface="Symbol" panose="05050102010706020507" pitchFamily="18" charset="2"/>
              <a:buChar char=""/>
              <a:tabLst>
                <a:tab pos="457200" algn="l"/>
              </a:tabLst>
            </a:pPr>
            <a:r>
              <a:rPr lang="fr-BE"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EMAS – Système de management environnemental et d'audit.</a:t>
            </a:r>
            <a:endParaRPr lang="fr-B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fr-BE"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ISO 14001 : 2004</a:t>
            </a:r>
            <a:endParaRPr lang="fr-B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fr-BE"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ISO 14001 : 2015</a:t>
            </a:r>
            <a:endParaRPr lang="fr-B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fr-BE"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ISO 9001 : 2008</a:t>
            </a:r>
            <a:endParaRPr lang="fr-B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fr-BE"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ISO 9001 : 2015</a:t>
            </a:r>
            <a:endParaRPr lang="fr-B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fr-BE"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Label </a:t>
            </a:r>
            <a:r>
              <a:rPr lang="fr-BE" sz="1800" kern="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Rec'Up</a:t>
            </a:r>
            <a:endParaRPr lang="fr-BE"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21453731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C7F572-5CE6-08C1-861C-C6C6A2B61BB4}"/>
              </a:ext>
            </a:extLst>
          </p:cNvPr>
          <p:cNvSpPr>
            <a:spLocks noGrp="1"/>
          </p:cNvSpPr>
          <p:nvPr>
            <p:ph type="title"/>
          </p:nvPr>
        </p:nvSpPr>
        <p:spPr/>
        <p:txBody>
          <a:bodyPr/>
          <a:lstStyle/>
          <a:p>
            <a:r>
              <a:rPr lang="fr-BE" dirty="0"/>
              <a:t>Autres conditions :</a:t>
            </a:r>
          </a:p>
        </p:txBody>
      </p:sp>
      <p:sp>
        <p:nvSpPr>
          <p:cNvPr id="3" name="Espace réservé du contenu 2">
            <a:extLst>
              <a:ext uri="{FF2B5EF4-FFF2-40B4-BE49-F238E27FC236}">
                <a16:creationId xmlns:a16="http://schemas.microsoft.com/office/drawing/2014/main" id="{7726FE4E-A713-480A-1D47-7C6F85895EAF}"/>
              </a:ext>
            </a:extLst>
          </p:cNvPr>
          <p:cNvSpPr>
            <a:spLocks noGrp="1"/>
          </p:cNvSpPr>
          <p:nvPr>
            <p:ph idx="1"/>
          </p:nvPr>
        </p:nvSpPr>
        <p:spPr/>
        <p:txBody>
          <a:bodyPr>
            <a:normAutofit fontScale="85000" lnSpcReduction="20000"/>
          </a:bodyPr>
          <a:lstStyle/>
          <a:p>
            <a:pPr marL="0" indent="0" algn="just">
              <a:lnSpc>
                <a:spcPct val="107000"/>
              </a:lnSpc>
              <a:spcAft>
                <a:spcPts val="800"/>
              </a:spcAft>
              <a:buNone/>
            </a:pPr>
            <a:r>
              <a:rPr lang="fr-BE" sz="1800" dirty="0">
                <a:effectLst/>
                <a:latin typeface="Verdana" panose="020B0604030504040204" pitchFamily="34" charset="0"/>
                <a:ea typeface="Calibri" panose="020F0502020204030204" pitchFamily="34" charset="0"/>
                <a:cs typeface="Times New Roman" panose="02020603050405020304" pitchFamily="18" charset="0"/>
              </a:rPr>
              <a:t>10° ne pas faire l'objet d'une injonction de récupération suivant une décision de la Commission européenne déclarant des aides illégales et incompatibles avec le marché intérieur;</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BE" sz="1800" dirty="0">
                <a:effectLst/>
                <a:latin typeface="Verdana" panose="020B0604030504040204" pitchFamily="34" charset="0"/>
                <a:ea typeface="Calibri" panose="020F0502020204030204" pitchFamily="34" charset="0"/>
                <a:cs typeface="Times New Roman" panose="02020603050405020304" pitchFamily="18" charset="0"/>
              </a:rPr>
              <a:t>11° s'engager à participer à toute étude relative </a:t>
            </a:r>
            <a:r>
              <a:rPr lang="fr-BE" sz="1800" dirty="0">
                <a:solidFill>
                  <a:srgbClr val="4472C4"/>
                </a:solidFill>
                <a:effectLst/>
                <a:latin typeface="Verdana" panose="020B0604030504040204" pitchFamily="34" charset="0"/>
                <a:ea typeface="Calibri" panose="020F0502020204030204" pitchFamily="34" charset="0"/>
                <a:cs typeface="Times New Roman" panose="02020603050405020304" pitchFamily="18" charset="0"/>
              </a:rPr>
              <a:t>au</a:t>
            </a:r>
            <a:r>
              <a:rPr lang="fr-BE" sz="1800" dirty="0">
                <a:effectLst/>
                <a:latin typeface="Verdana" panose="020B0604030504040204" pitchFamily="34" charset="0"/>
                <a:ea typeface="Calibri" panose="020F0502020204030204" pitchFamily="34" charset="0"/>
                <a:cs typeface="Times New Roman" panose="02020603050405020304" pitchFamily="18" charset="0"/>
              </a:rPr>
              <a:t> </a:t>
            </a:r>
            <a:r>
              <a:rPr lang="fr-BE" sz="1800" dirty="0">
                <a:solidFill>
                  <a:srgbClr val="4472C4"/>
                </a:solidFill>
                <a:effectLst/>
                <a:latin typeface="Verdana" panose="020B0604030504040204" pitchFamily="34" charset="0"/>
                <a:ea typeface="Calibri" panose="020F0502020204030204" pitchFamily="34" charset="0"/>
                <a:cs typeface="Times New Roman" panose="02020603050405020304" pitchFamily="18" charset="0"/>
              </a:rPr>
              <a:t>réemploi</a:t>
            </a:r>
            <a:r>
              <a:rPr lang="fr-BE" sz="1800" dirty="0">
                <a:effectLst/>
                <a:latin typeface="Verdana" panose="020B0604030504040204" pitchFamily="34" charset="0"/>
                <a:ea typeface="Calibri" panose="020F0502020204030204" pitchFamily="34" charset="0"/>
                <a:cs typeface="Times New Roman" panose="02020603050405020304" pitchFamily="18" charset="0"/>
              </a:rPr>
              <a:t> et à la préparation en vue </a:t>
            </a:r>
            <a:r>
              <a:rPr lang="fr-BE" sz="1800" dirty="0">
                <a:solidFill>
                  <a:srgbClr val="4472C4"/>
                </a:solidFill>
                <a:effectLst/>
                <a:latin typeface="Verdana" panose="020B0604030504040204" pitchFamily="34" charset="0"/>
                <a:ea typeface="Calibri" panose="020F0502020204030204" pitchFamily="34" charset="0"/>
                <a:cs typeface="Times New Roman" panose="02020603050405020304" pitchFamily="18" charset="0"/>
              </a:rPr>
              <a:t>du</a:t>
            </a:r>
            <a:r>
              <a:rPr lang="fr-BE" sz="1800" dirty="0">
                <a:effectLst/>
                <a:latin typeface="Verdana" panose="020B0604030504040204" pitchFamily="34" charset="0"/>
                <a:ea typeface="Calibri" panose="020F0502020204030204" pitchFamily="34" charset="0"/>
                <a:cs typeface="Times New Roman" panose="02020603050405020304" pitchFamily="18" charset="0"/>
              </a:rPr>
              <a:t> </a:t>
            </a:r>
            <a:r>
              <a:rPr lang="fr-BE" sz="1800" dirty="0">
                <a:solidFill>
                  <a:srgbClr val="4472C4"/>
                </a:solidFill>
                <a:effectLst/>
                <a:latin typeface="Verdana" panose="020B0604030504040204" pitchFamily="34" charset="0"/>
                <a:ea typeface="Calibri" panose="020F0502020204030204" pitchFamily="34" charset="0"/>
                <a:cs typeface="Times New Roman" panose="02020603050405020304" pitchFamily="18" charset="0"/>
              </a:rPr>
              <a:t>réemploi</a:t>
            </a:r>
            <a:r>
              <a:rPr lang="fr-BE" sz="1800" dirty="0">
                <a:effectLst/>
                <a:latin typeface="Verdana" panose="020B0604030504040204" pitchFamily="34" charset="0"/>
                <a:ea typeface="Calibri" panose="020F0502020204030204" pitchFamily="34" charset="0"/>
                <a:cs typeface="Times New Roman" panose="02020603050405020304" pitchFamily="18" charset="0"/>
              </a:rPr>
              <a:t> de déchets, produits ou composants de produits menée, à l'initiative du Département du Sol et</a:t>
            </a:r>
            <a:r>
              <a:rPr lang="fr-BE" sz="1800" dirty="0">
                <a:effectLst/>
                <a:latin typeface="Calibri" panose="020F0502020204030204" pitchFamily="34" charset="0"/>
                <a:ea typeface="Calibri" panose="020F0502020204030204" pitchFamily="34" charset="0"/>
                <a:cs typeface="Times New Roman" panose="02020603050405020304" pitchFamily="18" charset="0"/>
              </a:rPr>
              <a:t> </a:t>
            </a:r>
            <a:r>
              <a:rPr lang="fr-BE" sz="1800" dirty="0">
                <a:effectLst/>
                <a:latin typeface="Verdana" panose="020B0604030504040204" pitchFamily="34" charset="0"/>
                <a:ea typeface="Calibri" panose="020F0502020204030204" pitchFamily="34" charset="0"/>
                <a:cs typeface="Times New Roman" panose="02020603050405020304" pitchFamily="18" charset="0"/>
              </a:rPr>
              <a:t>des Déchets et de</a:t>
            </a:r>
            <a:r>
              <a:rPr lang="fr-BE" sz="1800" dirty="0">
                <a:solidFill>
                  <a:srgbClr val="4472C4"/>
                </a:solidFill>
                <a:effectLst/>
                <a:latin typeface="Verdana" panose="020B0604030504040204" pitchFamily="34" charset="0"/>
                <a:ea typeface="Calibri" panose="020F0502020204030204" pitchFamily="34" charset="0"/>
                <a:cs typeface="Times New Roman" panose="02020603050405020304" pitchFamily="18" charset="0"/>
              </a:rPr>
              <a:t> la Direction de l’Economie sociale</a:t>
            </a:r>
            <a:r>
              <a:rPr lang="fr-BE" sz="1800" dirty="0">
                <a:effectLst/>
                <a:latin typeface="Verdana" panose="020B0604030504040204" pitchFamily="34" charset="0"/>
                <a:ea typeface="Calibri" panose="020F0502020204030204" pitchFamily="34" charset="0"/>
                <a:cs typeface="Times New Roman" panose="02020603050405020304" pitchFamily="18" charset="0"/>
              </a:rPr>
              <a:t>, pour le compte de la Région wallonne, pour laquelle elle est sollicitée;</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BE" sz="1800" dirty="0">
                <a:effectLst/>
                <a:latin typeface="Verdana" panose="020B0604030504040204" pitchFamily="34" charset="0"/>
                <a:ea typeface="Calibri" panose="020F0502020204030204" pitchFamily="34" charset="0"/>
                <a:cs typeface="Times New Roman" panose="02020603050405020304" pitchFamily="18" charset="0"/>
              </a:rPr>
              <a:t>12° ne pas être une entreprise en </a:t>
            </a:r>
            <a:r>
              <a:rPr lang="fr-BE" sz="1800" dirty="0">
                <a:solidFill>
                  <a:srgbClr val="4472C4"/>
                </a:solidFill>
                <a:effectLst/>
                <a:latin typeface="Verdana" panose="020B0604030504040204" pitchFamily="34" charset="0"/>
                <a:ea typeface="Calibri" panose="020F0502020204030204" pitchFamily="34" charset="0"/>
                <a:cs typeface="Times New Roman" panose="02020603050405020304" pitchFamily="18" charset="0"/>
              </a:rPr>
              <a:t>procédure de sonnette d’alarme </a:t>
            </a:r>
            <a:r>
              <a:rPr lang="fr-BE" sz="1800" dirty="0">
                <a:effectLst/>
                <a:latin typeface="Verdana" panose="020B0604030504040204" pitchFamily="34" charset="0"/>
                <a:ea typeface="Calibri" panose="020F0502020204030204" pitchFamily="34" charset="0"/>
                <a:cs typeface="Times New Roman" panose="02020603050405020304" pitchFamily="18" charset="0"/>
              </a:rPr>
              <a:t>conformément aux articles 5:153 et 7:228 du Code des sociétés et des associations ou ne pas remplir les conditions de soumission à une procédure collective d'insolvabilité selon le droit national qui lui est applicable, et ce pour toutes les formes d'entreprises;</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BE" dirty="0"/>
          </a:p>
        </p:txBody>
      </p:sp>
    </p:spTree>
    <p:extLst>
      <p:ext uri="{BB962C8B-B14F-4D97-AF65-F5344CB8AC3E}">
        <p14:creationId xmlns:p14="http://schemas.microsoft.com/office/powerpoint/2010/main" val="2151672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0BC63189-73BC-B470-C038-87FF8803F3CB}"/>
              </a:ext>
            </a:extLst>
          </p:cNvPr>
          <p:cNvSpPr>
            <a:spLocks noGrp="1"/>
          </p:cNvSpPr>
          <p:nvPr>
            <p:ph type="ctrTitle"/>
          </p:nvPr>
        </p:nvSpPr>
        <p:spPr/>
        <p:txBody>
          <a:bodyPr/>
          <a:lstStyle/>
          <a:p>
            <a:r>
              <a:rPr lang="fr-BE" dirty="0"/>
              <a:t>Procédure d’octroi de la demande</a:t>
            </a:r>
          </a:p>
        </p:txBody>
      </p:sp>
    </p:spTree>
    <p:extLst>
      <p:ext uri="{BB962C8B-B14F-4D97-AF65-F5344CB8AC3E}">
        <p14:creationId xmlns:p14="http://schemas.microsoft.com/office/powerpoint/2010/main" val="2011602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2FD45E-BD0F-3160-8414-9A2E4E517DE6}"/>
              </a:ext>
            </a:extLst>
          </p:cNvPr>
          <p:cNvSpPr>
            <a:spLocks noGrp="1"/>
          </p:cNvSpPr>
          <p:nvPr>
            <p:ph type="title"/>
          </p:nvPr>
        </p:nvSpPr>
        <p:spPr/>
        <p:txBody>
          <a:bodyPr/>
          <a:lstStyle/>
          <a:p>
            <a:r>
              <a:rPr lang="fr-BE" dirty="0"/>
              <a:t>Procédure classique </a:t>
            </a:r>
            <a:r>
              <a:rPr lang="fr-BE" dirty="0">
                <a:sym typeface="Wingdings" panose="05000000000000000000" pitchFamily="2" charset="2"/>
              </a:rPr>
              <a:t>	</a:t>
            </a:r>
            <a:endParaRPr lang="fr-BE" dirty="0"/>
          </a:p>
        </p:txBody>
      </p:sp>
      <p:sp>
        <p:nvSpPr>
          <p:cNvPr id="3" name="Espace réservé du contenu 2">
            <a:extLst>
              <a:ext uri="{FF2B5EF4-FFF2-40B4-BE49-F238E27FC236}">
                <a16:creationId xmlns:a16="http://schemas.microsoft.com/office/drawing/2014/main" id="{041A620A-98D6-1E77-8117-353B58EAC5ED}"/>
              </a:ext>
            </a:extLst>
          </p:cNvPr>
          <p:cNvSpPr>
            <a:spLocks noGrp="1"/>
          </p:cNvSpPr>
          <p:nvPr>
            <p:ph idx="1"/>
          </p:nvPr>
        </p:nvSpPr>
        <p:spPr/>
        <p:txBody>
          <a:bodyPr>
            <a:normAutofit fontScale="92500" lnSpcReduction="20000"/>
          </a:bodyPr>
          <a:lstStyle/>
          <a:p>
            <a:pPr marL="457200" indent="-457200">
              <a:buFont typeface="+mj-lt"/>
              <a:buAutoNum type="arabicPeriod"/>
            </a:pPr>
            <a:r>
              <a:rPr lang="fr-BE" dirty="0"/>
              <a:t>introduction de la demande</a:t>
            </a:r>
          </a:p>
          <a:p>
            <a:pPr marL="457200" indent="-457200">
              <a:buFont typeface="+mj-lt"/>
              <a:buAutoNum type="arabicPeriod"/>
            </a:pPr>
            <a:r>
              <a:rPr lang="fr-BE" dirty="0"/>
              <a:t>analyse de la complétude et demande de compléments éventuels</a:t>
            </a:r>
          </a:p>
          <a:p>
            <a:pPr marL="457200" indent="-457200">
              <a:buFont typeface="+mj-lt"/>
              <a:buAutoNum type="arabicPeriod"/>
            </a:pPr>
            <a:r>
              <a:rPr lang="fr-BE" dirty="0"/>
              <a:t>Transmission de la demande complète à la Direction de l’Economie sociale pour avis</a:t>
            </a:r>
          </a:p>
          <a:p>
            <a:pPr marL="457200" indent="-457200">
              <a:buFont typeface="+mj-lt"/>
              <a:buAutoNum type="arabicPeriod"/>
            </a:pPr>
            <a:r>
              <a:rPr lang="fr-BE" dirty="0"/>
              <a:t>Si avis favorable, octroi de l’agrément pour 2 ou 5 ans</a:t>
            </a:r>
          </a:p>
          <a:p>
            <a:pPr marL="457200" indent="-457200">
              <a:buFont typeface="+mj-lt"/>
              <a:buAutoNum type="arabicPeriod"/>
            </a:pPr>
            <a:r>
              <a:rPr lang="fr-BE" dirty="0"/>
              <a:t>Entrée en vigueur le 01/01 (de l’année en cours, ou de l’année suivante selon disponibilité budgétaires – continuité sera assurée).</a:t>
            </a:r>
          </a:p>
          <a:p>
            <a:pPr marL="0" indent="0">
              <a:buNone/>
            </a:pPr>
            <a:r>
              <a:rPr lang="fr-BE" dirty="0"/>
              <a:t>Durée : environs 3 mois</a:t>
            </a:r>
          </a:p>
        </p:txBody>
      </p:sp>
    </p:spTree>
    <p:extLst>
      <p:ext uri="{BB962C8B-B14F-4D97-AF65-F5344CB8AC3E}">
        <p14:creationId xmlns:p14="http://schemas.microsoft.com/office/powerpoint/2010/main" val="28726378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A31E50-23A6-D1AD-AB99-8AD278D220E3}"/>
              </a:ext>
            </a:extLst>
          </p:cNvPr>
          <p:cNvSpPr>
            <a:spLocks noGrp="1"/>
          </p:cNvSpPr>
          <p:nvPr>
            <p:ph type="title"/>
          </p:nvPr>
        </p:nvSpPr>
        <p:spPr/>
        <p:txBody>
          <a:bodyPr/>
          <a:lstStyle/>
          <a:p>
            <a:r>
              <a:rPr lang="fr-BE" dirty="0"/>
              <a:t>Délai d’introduction :</a:t>
            </a:r>
          </a:p>
        </p:txBody>
      </p:sp>
      <p:sp>
        <p:nvSpPr>
          <p:cNvPr id="3" name="Espace réservé du contenu 2">
            <a:extLst>
              <a:ext uri="{FF2B5EF4-FFF2-40B4-BE49-F238E27FC236}">
                <a16:creationId xmlns:a16="http://schemas.microsoft.com/office/drawing/2014/main" id="{373ACBBB-3902-4002-347D-142E31123CCB}"/>
              </a:ext>
            </a:extLst>
          </p:cNvPr>
          <p:cNvSpPr>
            <a:spLocks noGrp="1"/>
          </p:cNvSpPr>
          <p:nvPr>
            <p:ph idx="1"/>
          </p:nvPr>
        </p:nvSpPr>
        <p:spPr/>
        <p:txBody>
          <a:bodyPr/>
          <a:lstStyle/>
          <a:p>
            <a:r>
              <a:rPr lang="fr-BE" dirty="0"/>
              <a:t>Au plus tôt 120 jours avant l’échéance de l’agrément en cours</a:t>
            </a:r>
          </a:p>
          <a:p>
            <a:r>
              <a:rPr lang="fr-BE" dirty="0"/>
              <a:t>ET pour le 20/10/2024 pour les agréments actuels</a:t>
            </a:r>
          </a:p>
          <a:p>
            <a:pPr lvl="1"/>
            <a:r>
              <a:rPr lang="fr-BE" dirty="0"/>
              <a:t>Modification ou nouvelle demande</a:t>
            </a:r>
          </a:p>
        </p:txBody>
      </p:sp>
    </p:spTree>
    <p:extLst>
      <p:ext uri="{BB962C8B-B14F-4D97-AF65-F5344CB8AC3E}">
        <p14:creationId xmlns:p14="http://schemas.microsoft.com/office/powerpoint/2010/main" val="35632726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04EAA877-F56F-BD0C-8DA7-026BAD7A86B3}"/>
              </a:ext>
            </a:extLst>
          </p:cNvPr>
          <p:cNvSpPr>
            <a:spLocks noGrp="1"/>
          </p:cNvSpPr>
          <p:nvPr>
            <p:ph type="ctrTitle"/>
          </p:nvPr>
        </p:nvSpPr>
        <p:spPr/>
        <p:txBody>
          <a:bodyPr/>
          <a:lstStyle/>
          <a:p>
            <a:r>
              <a:rPr lang="fr-BE" dirty="0"/>
              <a:t>les compensations</a:t>
            </a:r>
          </a:p>
        </p:txBody>
      </p:sp>
    </p:spTree>
    <p:extLst>
      <p:ext uri="{BB962C8B-B14F-4D97-AF65-F5344CB8AC3E}">
        <p14:creationId xmlns:p14="http://schemas.microsoft.com/office/powerpoint/2010/main" val="13924431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A29FC925-3A48-28B4-ED3A-3C5201849842}"/>
              </a:ext>
            </a:extLst>
          </p:cNvPr>
          <p:cNvSpPr>
            <a:spLocks noGrp="1"/>
          </p:cNvSpPr>
          <p:nvPr>
            <p:ph type="title"/>
          </p:nvPr>
        </p:nvSpPr>
        <p:spPr/>
        <p:txBody>
          <a:bodyPr>
            <a:normAutofit fontScale="90000"/>
          </a:bodyPr>
          <a:lstStyle/>
          <a:p>
            <a:r>
              <a:rPr lang="fr-BE" dirty="0"/>
              <a:t>1. Compensation ‘environnement’ dite ‘de base’</a:t>
            </a:r>
          </a:p>
        </p:txBody>
      </p:sp>
      <p:sp>
        <p:nvSpPr>
          <p:cNvPr id="6" name="Espace réservé du contenu 5">
            <a:extLst>
              <a:ext uri="{FF2B5EF4-FFF2-40B4-BE49-F238E27FC236}">
                <a16:creationId xmlns:a16="http://schemas.microsoft.com/office/drawing/2014/main" id="{B8DE48C9-141D-6FC9-3CE5-CB0AC95EDA38}"/>
              </a:ext>
            </a:extLst>
          </p:cNvPr>
          <p:cNvSpPr>
            <a:spLocks noGrp="1"/>
          </p:cNvSpPr>
          <p:nvPr>
            <p:ph idx="1"/>
          </p:nvPr>
        </p:nvSpPr>
        <p:spPr/>
        <p:txBody>
          <a:bodyPr>
            <a:normAutofit lnSpcReduction="10000"/>
          </a:bodyPr>
          <a:lstStyle/>
          <a:p>
            <a:r>
              <a:rPr lang="fr-BE" dirty="0"/>
              <a:t>Uniquement pour les catégories et sous-catégories indiqués dans l’annexe 2 de l’AGW</a:t>
            </a:r>
          </a:p>
          <a:p>
            <a:r>
              <a:rPr lang="fr-BE" dirty="0"/>
              <a:t>Taux revus à la hausse</a:t>
            </a:r>
          </a:p>
          <a:p>
            <a:r>
              <a:rPr lang="fr-BE" dirty="0"/>
              <a:t>Mécanisme d’indexation ajouté</a:t>
            </a:r>
          </a:p>
          <a:p>
            <a:r>
              <a:rPr lang="fr-BE" dirty="0"/>
              <a:t>Introduction d’un mécanisme d’ajustement triennal : si le </a:t>
            </a:r>
            <a:r>
              <a:rPr lang="fr-BE" u="sng" dirty="0"/>
              <a:t>secteur</a:t>
            </a:r>
            <a:r>
              <a:rPr lang="fr-BE" dirty="0"/>
              <a:t> (=ensemble de tous les agréés) dépasse le taux de bénéfice raisonnable (6%) </a:t>
            </a:r>
            <a:r>
              <a:rPr lang="fr-BE" dirty="0">
                <a:sym typeface="Wingdings" panose="05000000000000000000" pitchFamily="2" charset="2"/>
              </a:rPr>
              <a:t> diminution de la compensation</a:t>
            </a:r>
            <a:endParaRPr lang="fr-BE" dirty="0"/>
          </a:p>
          <a:p>
            <a:pPr lvl="1"/>
            <a:endParaRPr lang="fr-BE" dirty="0"/>
          </a:p>
          <a:p>
            <a:endParaRPr lang="fr-BE" dirty="0"/>
          </a:p>
        </p:txBody>
      </p:sp>
    </p:spTree>
    <p:extLst>
      <p:ext uri="{BB962C8B-B14F-4D97-AF65-F5344CB8AC3E}">
        <p14:creationId xmlns:p14="http://schemas.microsoft.com/office/powerpoint/2010/main" val="40642406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A4CA08-E2D7-9706-8FE8-7E6D30987343}"/>
              </a:ext>
            </a:extLst>
          </p:cNvPr>
          <p:cNvSpPr>
            <a:spLocks noGrp="1"/>
          </p:cNvSpPr>
          <p:nvPr>
            <p:ph type="title"/>
          </p:nvPr>
        </p:nvSpPr>
        <p:spPr/>
        <p:txBody>
          <a:bodyPr/>
          <a:lstStyle/>
          <a:p>
            <a:r>
              <a:rPr lang="fr-BE" dirty="0"/>
              <a:t>Nouveaux taux de compensation</a:t>
            </a:r>
          </a:p>
        </p:txBody>
      </p:sp>
      <p:graphicFrame>
        <p:nvGraphicFramePr>
          <p:cNvPr id="4" name="Espace réservé du contenu 3">
            <a:extLst>
              <a:ext uri="{FF2B5EF4-FFF2-40B4-BE49-F238E27FC236}">
                <a16:creationId xmlns:a16="http://schemas.microsoft.com/office/drawing/2014/main" id="{43E32017-F7DC-2280-4310-2E4EA6F672E4}"/>
              </a:ext>
            </a:extLst>
          </p:cNvPr>
          <p:cNvGraphicFramePr>
            <a:graphicFrameLocks noGrp="1"/>
          </p:cNvGraphicFramePr>
          <p:nvPr>
            <p:ph idx="1"/>
            <p:extLst>
              <p:ext uri="{D42A27DB-BD31-4B8C-83A1-F6EECF244321}">
                <p14:modId xmlns:p14="http://schemas.microsoft.com/office/powerpoint/2010/main" val="3182726497"/>
              </p:ext>
            </p:extLst>
          </p:nvPr>
        </p:nvGraphicFramePr>
        <p:xfrm>
          <a:off x="1173601" y="1180800"/>
          <a:ext cx="6591542" cy="2876572"/>
        </p:xfrm>
        <a:graphic>
          <a:graphicData uri="http://schemas.openxmlformats.org/drawingml/2006/table">
            <a:tbl>
              <a:tblPr firstRow="1" firstCol="1" bandRow="1">
                <a:tableStyleId>{F5AB1C69-6EDB-4FF4-983F-18BD219EF322}</a:tableStyleId>
              </a:tblPr>
              <a:tblGrid>
                <a:gridCol w="4197599">
                  <a:extLst>
                    <a:ext uri="{9D8B030D-6E8A-4147-A177-3AD203B41FA5}">
                      <a16:colId xmlns:a16="http://schemas.microsoft.com/office/drawing/2014/main" val="4045540572"/>
                    </a:ext>
                  </a:extLst>
                </a:gridCol>
                <a:gridCol w="2393943">
                  <a:extLst>
                    <a:ext uri="{9D8B030D-6E8A-4147-A177-3AD203B41FA5}">
                      <a16:colId xmlns:a16="http://schemas.microsoft.com/office/drawing/2014/main" val="2872788724"/>
                    </a:ext>
                  </a:extLst>
                </a:gridCol>
              </a:tblGrid>
              <a:tr h="439200">
                <a:tc>
                  <a:txBody>
                    <a:bodyPr/>
                    <a:lstStyle/>
                    <a:p>
                      <a:pPr algn="ctr">
                        <a:lnSpc>
                          <a:spcPct val="107000"/>
                        </a:lnSpc>
                        <a:spcBef>
                          <a:spcPts val="200"/>
                        </a:spcBef>
                        <a:spcAft>
                          <a:spcPts val="600"/>
                        </a:spcAft>
                      </a:pPr>
                      <a:r>
                        <a:rPr lang="fr-FR" sz="1800" dirty="0">
                          <a:effectLst/>
                        </a:rPr>
                        <a:t>Catégorie</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625" marR="66625" marT="0" marB="0" anchor="ctr"/>
                </a:tc>
                <a:tc>
                  <a:txBody>
                    <a:bodyPr/>
                    <a:lstStyle/>
                    <a:p>
                      <a:pPr>
                        <a:lnSpc>
                          <a:spcPct val="107000"/>
                        </a:lnSpc>
                        <a:spcBef>
                          <a:spcPts val="200"/>
                        </a:spcBef>
                        <a:spcAft>
                          <a:spcPts val="600"/>
                        </a:spcAft>
                      </a:pPr>
                      <a:r>
                        <a:rPr lang="fr-FR" sz="1800">
                          <a:effectLst/>
                        </a:rPr>
                        <a:t>Montants de base Xi en euros/tonne</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6625" marR="66625" marT="0" marB="0" anchor="ctr"/>
                </a:tc>
                <a:extLst>
                  <a:ext uri="{0D108BD9-81ED-4DB2-BD59-A6C34878D82A}">
                    <a16:rowId xmlns:a16="http://schemas.microsoft.com/office/drawing/2014/main" val="2448545139"/>
                  </a:ext>
                </a:extLst>
              </a:tr>
              <a:tr h="164960">
                <a:tc>
                  <a:txBody>
                    <a:bodyPr/>
                    <a:lstStyle/>
                    <a:p>
                      <a:pPr algn="just">
                        <a:lnSpc>
                          <a:spcPct val="107000"/>
                        </a:lnSpc>
                        <a:spcBef>
                          <a:spcPts val="200"/>
                        </a:spcBef>
                        <a:spcAft>
                          <a:spcPts val="600"/>
                        </a:spcAft>
                      </a:pPr>
                      <a:r>
                        <a:rPr lang="fr-FR" sz="1800" dirty="0">
                          <a:effectLst/>
                        </a:rPr>
                        <a:t>EEE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625" marR="66625" marT="0" marB="0" anchor="b"/>
                </a:tc>
                <a:tc>
                  <a:txBody>
                    <a:bodyPr/>
                    <a:lstStyle/>
                    <a:p>
                      <a:pPr algn="ctr">
                        <a:lnSpc>
                          <a:spcPct val="107000"/>
                        </a:lnSpc>
                        <a:spcBef>
                          <a:spcPts val="200"/>
                        </a:spcBef>
                        <a:spcAft>
                          <a:spcPts val="600"/>
                        </a:spcAft>
                      </a:pPr>
                      <a:r>
                        <a:rPr lang="fr-FR" sz="1800">
                          <a:effectLst/>
                        </a:rPr>
                        <a:t>420</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6625" marR="66625" marT="0" marB="0" anchor="ctr"/>
                </a:tc>
                <a:extLst>
                  <a:ext uri="{0D108BD9-81ED-4DB2-BD59-A6C34878D82A}">
                    <a16:rowId xmlns:a16="http://schemas.microsoft.com/office/drawing/2014/main" val="1863760290"/>
                  </a:ext>
                </a:extLst>
              </a:tr>
              <a:tr h="164960">
                <a:tc>
                  <a:txBody>
                    <a:bodyPr/>
                    <a:lstStyle/>
                    <a:p>
                      <a:pPr algn="just">
                        <a:lnSpc>
                          <a:spcPct val="107000"/>
                        </a:lnSpc>
                        <a:spcBef>
                          <a:spcPts val="200"/>
                        </a:spcBef>
                        <a:spcAft>
                          <a:spcPts val="600"/>
                        </a:spcAft>
                      </a:pPr>
                      <a:r>
                        <a:rPr lang="fr-FR" sz="1800" dirty="0">
                          <a:effectLst/>
                        </a:rPr>
                        <a:t>Matelas</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625" marR="66625" marT="0" marB="0" anchor="b"/>
                </a:tc>
                <a:tc>
                  <a:txBody>
                    <a:bodyPr/>
                    <a:lstStyle/>
                    <a:p>
                      <a:pPr algn="ctr">
                        <a:lnSpc>
                          <a:spcPct val="107000"/>
                        </a:lnSpc>
                        <a:spcBef>
                          <a:spcPts val="200"/>
                        </a:spcBef>
                        <a:spcAft>
                          <a:spcPts val="600"/>
                        </a:spcAft>
                      </a:pPr>
                      <a:r>
                        <a:rPr lang="fr-FR" sz="1800">
                          <a:effectLst/>
                        </a:rPr>
                        <a:t>180</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6625" marR="66625" marT="0" marB="0" anchor="ctr"/>
                </a:tc>
                <a:extLst>
                  <a:ext uri="{0D108BD9-81ED-4DB2-BD59-A6C34878D82A}">
                    <a16:rowId xmlns:a16="http://schemas.microsoft.com/office/drawing/2014/main" val="3185149841"/>
                  </a:ext>
                </a:extLst>
              </a:tr>
              <a:tr h="164960">
                <a:tc>
                  <a:txBody>
                    <a:bodyPr/>
                    <a:lstStyle/>
                    <a:p>
                      <a:pPr algn="just">
                        <a:lnSpc>
                          <a:spcPct val="107000"/>
                        </a:lnSpc>
                        <a:spcBef>
                          <a:spcPts val="200"/>
                        </a:spcBef>
                        <a:spcAft>
                          <a:spcPts val="600"/>
                        </a:spcAft>
                      </a:pPr>
                      <a:r>
                        <a:rPr lang="fr-FR" sz="1800">
                          <a:effectLst/>
                        </a:rPr>
                        <a:t>Meubles</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6625" marR="66625" marT="0" marB="0" anchor="b"/>
                </a:tc>
                <a:tc>
                  <a:txBody>
                    <a:bodyPr/>
                    <a:lstStyle/>
                    <a:p>
                      <a:pPr algn="ctr">
                        <a:lnSpc>
                          <a:spcPct val="107000"/>
                        </a:lnSpc>
                        <a:spcBef>
                          <a:spcPts val="200"/>
                        </a:spcBef>
                        <a:spcAft>
                          <a:spcPts val="600"/>
                        </a:spcAft>
                      </a:pPr>
                      <a:r>
                        <a:rPr lang="fr-FR" sz="1800">
                          <a:effectLst/>
                        </a:rPr>
                        <a:t>180</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6625" marR="66625" marT="0" marB="0" anchor="ctr"/>
                </a:tc>
                <a:extLst>
                  <a:ext uri="{0D108BD9-81ED-4DB2-BD59-A6C34878D82A}">
                    <a16:rowId xmlns:a16="http://schemas.microsoft.com/office/drawing/2014/main" val="1754597982"/>
                  </a:ext>
                </a:extLst>
              </a:tr>
              <a:tr h="164960">
                <a:tc>
                  <a:txBody>
                    <a:bodyPr/>
                    <a:lstStyle/>
                    <a:p>
                      <a:pPr algn="just">
                        <a:lnSpc>
                          <a:spcPct val="107000"/>
                        </a:lnSpc>
                        <a:spcBef>
                          <a:spcPts val="200"/>
                        </a:spcBef>
                        <a:spcAft>
                          <a:spcPts val="600"/>
                        </a:spcAft>
                      </a:pPr>
                      <a:r>
                        <a:rPr lang="fr-FR" sz="1800">
                          <a:effectLst/>
                        </a:rPr>
                        <a:t>Vélos</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6625" marR="66625" marT="0" marB="0" anchor="b"/>
                </a:tc>
                <a:tc>
                  <a:txBody>
                    <a:bodyPr/>
                    <a:lstStyle/>
                    <a:p>
                      <a:pPr algn="ctr">
                        <a:lnSpc>
                          <a:spcPct val="107000"/>
                        </a:lnSpc>
                        <a:spcBef>
                          <a:spcPts val="200"/>
                        </a:spcBef>
                        <a:spcAft>
                          <a:spcPts val="600"/>
                        </a:spcAft>
                      </a:pPr>
                      <a:r>
                        <a:rPr lang="fr-FR" sz="1800" dirty="0">
                          <a:effectLst/>
                        </a:rPr>
                        <a:t>180</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625" marR="66625" marT="0" marB="0" anchor="ctr"/>
                </a:tc>
                <a:extLst>
                  <a:ext uri="{0D108BD9-81ED-4DB2-BD59-A6C34878D82A}">
                    <a16:rowId xmlns:a16="http://schemas.microsoft.com/office/drawing/2014/main" val="2868407277"/>
                  </a:ext>
                </a:extLst>
              </a:tr>
              <a:tr h="339235">
                <a:tc>
                  <a:txBody>
                    <a:bodyPr/>
                    <a:lstStyle/>
                    <a:p>
                      <a:pPr algn="just">
                        <a:lnSpc>
                          <a:spcPct val="107000"/>
                        </a:lnSpc>
                        <a:spcBef>
                          <a:spcPts val="200"/>
                        </a:spcBef>
                        <a:spcAft>
                          <a:spcPts val="600"/>
                        </a:spcAft>
                      </a:pPr>
                      <a:r>
                        <a:rPr lang="fr-FR" sz="1800" dirty="0">
                          <a:effectLst/>
                        </a:rPr>
                        <a:t>Object de décoration et vaisselle</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625" marR="66625" marT="0" marB="0" anchor="b"/>
                </a:tc>
                <a:tc>
                  <a:txBody>
                    <a:bodyPr/>
                    <a:lstStyle/>
                    <a:p>
                      <a:pPr algn="ctr">
                        <a:lnSpc>
                          <a:spcPct val="107000"/>
                        </a:lnSpc>
                        <a:spcBef>
                          <a:spcPts val="200"/>
                        </a:spcBef>
                        <a:spcAft>
                          <a:spcPts val="600"/>
                        </a:spcAft>
                      </a:pPr>
                      <a:r>
                        <a:rPr lang="fr-FR" sz="1800" dirty="0">
                          <a:effectLst/>
                        </a:rPr>
                        <a:t>180</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625" marR="66625" marT="0" marB="0" anchor="ctr"/>
                </a:tc>
                <a:extLst>
                  <a:ext uri="{0D108BD9-81ED-4DB2-BD59-A6C34878D82A}">
                    <a16:rowId xmlns:a16="http://schemas.microsoft.com/office/drawing/2014/main" val="715719391"/>
                  </a:ext>
                </a:extLst>
              </a:tr>
              <a:tr h="164960">
                <a:tc>
                  <a:txBody>
                    <a:bodyPr/>
                    <a:lstStyle/>
                    <a:p>
                      <a:pPr algn="just">
                        <a:lnSpc>
                          <a:spcPct val="107000"/>
                        </a:lnSpc>
                        <a:spcBef>
                          <a:spcPts val="200"/>
                        </a:spcBef>
                        <a:spcAft>
                          <a:spcPts val="600"/>
                        </a:spcAft>
                      </a:pPr>
                      <a:r>
                        <a:rPr lang="fr-FR" sz="1800">
                          <a:effectLst/>
                        </a:rPr>
                        <a:t>Autres objets valorisables</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6625" marR="66625" marT="0" marB="0" anchor="b"/>
                </a:tc>
                <a:tc>
                  <a:txBody>
                    <a:bodyPr/>
                    <a:lstStyle/>
                    <a:p>
                      <a:pPr algn="ctr">
                        <a:lnSpc>
                          <a:spcPct val="107000"/>
                        </a:lnSpc>
                        <a:spcBef>
                          <a:spcPts val="200"/>
                        </a:spcBef>
                        <a:spcAft>
                          <a:spcPts val="600"/>
                        </a:spcAft>
                      </a:pPr>
                      <a:r>
                        <a:rPr lang="fr-FR" sz="1800" dirty="0">
                          <a:effectLst/>
                        </a:rPr>
                        <a:t>180</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625" marR="66625" marT="0" marB="0" anchor="ctr"/>
                </a:tc>
                <a:extLst>
                  <a:ext uri="{0D108BD9-81ED-4DB2-BD59-A6C34878D82A}">
                    <a16:rowId xmlns:a16="http://schemas.microsoft.com/office/drawing/2014/main" val="3372999530"/>
                  </a:ext>
                </a:extLst>
              </a:tr>
              <a:tr h="164960">
                <a:tc>
                  <a:txBody>
                    <a:bodyPr/>
                    <a:lstStyle/>
                    <a:p>
                      <a:pPr algn="just">
                        <a:lnSpc>
                          <a:spcPct val="107000"/>
                        </a:lnSpc>
                        <a:spcBef>
                          <a:spcPts val="200"/>
                        </a:spcBef>
                        <a:spcAft>
                          <a:spcPts val="600"/>
                        </a:spcAft>
                      </a:pPr>
                      <a:r>
                        <a:rPr lang="fr-FR" sz="1800">
                          <a:effectLst/>
                        </a:rPr>
                        <a:t>Textiles</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6625" marR="66625" marT="0" marB="0" anchor="b"/>
                </a:tc>
                <a:tc>
                  <a:txBody>
                    <a:bodyPr/>
                    <a:lstStyle/>
                    <a:p>
                      <a:pPr algn="ctr">
                        <a:lnSpc>
                          <a:spcPct val="107000"/>
                        </a:lnSpc>
                        <a:spcBef>
                          <a:spcPts val="200"/>
                        </a:spcBef>
                        <a:spcAft>
                          <a:spcPts val="600"/>
                        </a:spcAft>
                      </a:pPr>
                      <a:r>
                        <a:rPr lang="fr-FR" sz="1800" dirty="0">
                          <a:effectLst/>
                        </a:rPr>
                        <a:t>400</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625" marR="66625" marT="0" marB="0" anchor="ctr"/>
                </a:tc>
                <a:extLst>
                  <a:ext uri="{0D108BD9-81ED-4DB2-BD59-A6C34878D82A}">
                    <a16:rowId xmlns:a16="http://schemas.microsoft.com/office/drawing/2014/main" val="1511369223"/>
                  </a:ext>
                </a:extLst>
              </a:tr>
              <a:tr h="164960">
                <a:tc>
                  <a:txBody>
                    <a:bodyPr/>
                    <a:lstStyle/>
                    <a:p>
                      <a:pPr algn="just">
                        <a:lnSpc>
                          <a:spcPct val="107000"/>
                        </a:lnSpc>
                        <a:spcBef>
                          <a:spcPts val="200"/>
                        </a:spcBef>
                        <a:spcAft>
                          <a:spcPts val="600"/>
                        </a:spcAft>
                      </a:pPr>
                      <a:r>
                        <a:rPr lang="fr-FR" sz="1800">
                          <a:effectLst/>
                        </a:rPr>
                        <a:t>Déconstruction</a:t>
                      </a:r>
                      <a:endParaRPr lang="fr-BE" sz="1800">
                        <a:effectLst/>
                        <a:latin typeface="Calibri" panose="020F0502020204030204" pitchFamily="34" charset="0"/>
                        <a:ea typeface="Calibri" panose="020F0502020204030204" pitchFamily="34" charset="0"/>
                        <a:cs typeface="Times New Roman" panose="02020603050405020304" pitchFamily="18" charset="0"/>
                      </a:endParaRPr>
                    </a:p>
                  </a:txBody>
                  <a:tcPr marL="66625" marR="66625" marT="0" marB="0" anchor="b"/>
                </a:tc>
                <a:tc>
                  <a:txBody>
                    <a:bodyPr/>
                    <a:lstStyle/>
                    <a:p>
                      <a:pPr algn="ctr">
                        <a:lnSpc>
                          <a:spcPct val="107000"/>
                        </a:lnSpc>
                        <a:spcBef>
                          <a:spcPts val="200"/>
                        </a:spcBef>
                        <a:spcAft>
                          <a:spcPts val="600"/>
                        </a:spcAft>
                      </a:pPr>
                      <a:r>
                        <a:rPr lang="fr-FR" sz="1800" dirty="0">
                          <a:effectLst/>
                        </a:rPr>
                        <a:t>95</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6625" marR="66625" marT="0" marB="0" anchor="ctr"/>
                </a:tc>
                <a:extLst>
                  <a:ext uri="{0D108BD9-81ED-4DB2-BD59-A6C34878D82A}">
                    <a16:rowId xmlns:a16="http://schemas.microsoft.com/office/drawing/2014/main" val="1186233013"/>
                  </a:ext>
                </a:extLst>
              </a:tr>
            </a:tbl>
          </a:graphicData>
        </a:graphic>
      </p:graphicFrame>
    </p:spTree>
    <p:extLst>
      <p:ext uri="{BB962C8B-B14F-4D97-AF65-F5344CB8AC3E}">
        <p14:creationId xmlns:p14="http://schemas.microsoft.com/office/powerpoint/2010/main" val="29813908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6EE0B3-C705-37D9-26B8-EECD96451D06}"/>
              </a:ext>
            </a:extLst>
          </p:cNvPr>
          <p:cNvSpPr>
            <a:spLocks noGrp="1"/>
          </p:cNvSpPr>
          <p:nvPr>
            <p:ph type="title"/>
          </p:nvPr>
        </p:nvSpPr>
        <p:spPr/>
        <p:txBody>
          <a:bodyPr/>
          <a:lstStyle/>
          <a:p>
            <a:r>
              <a:rPr lang="fr-BE" dirty="0"/>
              <a:t>2. Le Bonus</a:t>
            </a:r>
          </a:p>
        </p:txBody>
      </p:sp>
      <p:sp>
        <p:nvSpPr>
          <p:cNvPr id="3" name="Espace réservé du contenu 2">
            <a:extLst>
              <a:ext uri="{FF2B5EF4-FFF2-40B4-BE49-F238E27FC236}">
                <a16:creationId xmlns:a16="http://schemas.microsoft.com/office/drawing/2014/main" id="{2C46F81B-2945-9811-BEBD-9704FE09D9B5}"/>
              </a:ext>
            </a:extLst>
          </p:cNvPr>
          <p:cNvSpPr>
            <a:spLocks noGrp="1"/>
          </p:cNvSpPr>
          <p:nvPr>
            <p:ph idx="1"/>
          </p:nvPr>
        </p:nvSpPr>
        <p:spPr/>
        <p:txBody>
          <a:bodyPr>
            <a:normAutofit fontScale="92500" lnSpcReduction="10000"/>
          </a:bodyPr>
          <a:lstStyle/>
          <a:p>
            <a:r>
              <a:rPr lang="fr-BE" dirty="0"/>
              <a:t>Si vous dépassez vos objectifs de réemploi (demandés au point 3. du formulaire de demande), un ‘BONUS’ peut vous être octroyé pour les tonnages supplémentaires.</a:t>
            </a:r>
          </a:p>
          <a:p>
            <a:r>
              <a:rPr lang="fr-BE" dirty="0"/>
              <a:t>Attention, l’octroi du bonus dépend du budget disponible dans le budget de la Région</a:t>
            </a:r>
          </a:p>
          <a:p>
            <a:pPr lvl="1"/>
            <a:r>
              <a:rPr lang="fr-BE" dirty="0"/>
              <a:t>Pas garanti, d’où la nécessité d’être prévoyant dans la demande d’agrément ou de demander une adaptation des objectifs si ceux-ci ne correspondent plus à la réalité du moment</a:t>
            </a:r>
          </a:p>
          <a:p>
            <a:pPr lvl="1"/>
            <a:r>
              <a:rPr lang="fr-BE" dirty="0"/>
              <a:t>Au mêmes taux et dans les mêmes conditions que la compensation ‘de base’</a:t>
            </a:r>
          </a:p>
          <a:p>
            <a:pPr lvl="1"/>
            <a:endParaRPr lang="fr-BE" dirty="0"/>
          </a:p>
        </p:txBody>
      </p:sp>
    </p:spTree>
    <p:extLst>
      <p:ext uri="{BB962C8B-B14F-4D97-AF65-F5344CB8AC3E}">
        <p14:creationId xmlns:p14="http://schemas.microsoft.com/office/powerpoint/2010/main" val="6974129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1847E3-DBEC-5D9C-4893-3D66FB1BF31C}"/>
              </a:ext>
            </a:extLst>
          </p:cNvPr>
          <p:cNvSpPr>
            <a:spLocks noGrp="1"/>
          </p:cNvSpPr>
          <p:nvPr>
            <p:ph type="title"/>
          </p:nvPr>
        </p:nvSpPr>
        <p:spPr/>
        <p:txBody>
          <a:bodyPr/>
          <a:lstStyle/>
          <a:p>
            <a:r>
              <a:rPr lang="fr-BE" dirty="0"/>
              <a:t>3. Le Forfait</a:t>
            </a:r>
          </a:p>
        </p:txBody>
      </p:sp>
      <p:sp>
        <p:nvSpPr>
          <p:cNvPr id="3" name="Espace réservé du contenu 2">
            <a:extLst>
              <a:ext uri="{FF2B5EF4-FFF2-40B4-BE49-F238E27FC236}">
                <a16:creationId xmlns:a16="http://schemas.microsoft.com/office/drawing/2014/main" id="{92338D6B-2642-A05F-8675-E97BE63DF9D0}"/>
              </a:ext>
            </a:extLst>
          </p:cNvPr>
          <p:cNvSpPr>
            <a:spLocks noGrp="1"/>
          </p:cNvSpPr>
          <p:nvPr>
            <p:ph idx="1"/>
          </p:nvPr>
        </p:nvSpPr>
        <p:spPr/>
        <p:txBody>
          <a:bodyPr>
            <a:normAutofit fontScale="92500"/>
          </a:bodyPr>
          <a:lstStyle/>
          <a:p>
            <a:r>
              <a:rPr lang="fr-BE" dirty="0"/>
              <a:t>Pour les structures qui réemploient entre 10 et 100 tonnes par an de bien pouvant faire l’objet d’une compensation</a:t>
            </a:r>
          </a:p>
          <a:p>
            <a:r>
              <a:rPr lang="fr-BE" dirty="0"/>
              <a:t>destiné à couvrir les frais supplémentaires qui découlent des obligations administratives et de rapportage imposées dans le cadre de la mise en œuvre du S.I.E.G. et de la mise en œuvre de la démarche de progrès en matière de qualité visée à l'article 2, § 1er, 9°</a:t>
            </a:r>
          </a:p>
          <a:p>
            <a:r>
              <a:rPr lang="fr-BE" dirty="0"/>
              <a:t>Montant fixe de 7.500 € (non indexé)</a:t>
            </a:r>
          </a:p>
        </p:txBody>
      </p:sp>
    </p:spTree>
    <p:extLst>
      <p:ext uri="{BB962C8B-B14F-4D97-AF65-F5344CB8AC3E}">
        <p14:creationId xmlns:p14="http://schemas.microsoft.com/office/powerpoint/2010/main" val="2699766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974200A5-333B-FEDF-CC58-0C1DB47FC612}"/>
              </a:ext>
            </a:extLst>
          </p:cNvPr>
          <p:cNvSpPr>
            <a:spLocks noGrp="1"/>
          </p:cNvSpPr>
          <p:nvPr>
            <p:ph type="title"/>
          </p:nvPr>
        </p:nvSpPr>
        <p:spPr>
          <a:xfrm>
            <a:off x="554182" y="205979"/>
            <a:ext cx="7868120" cy="857250"/>
          </a:xfrm>
        </p:spPr>
        <p:txBody>
          <a:bodyPr/>
          <a:lstStyle/>
          <a:p>
            <a:r>
              <a:rPr lang="en-US" dirty="0"/>
              <a:t>Introduction</a:t>
            </a:r>
          </a:p>
        </p:txBody>
      </p:sp>
      <p:sp>
        <p:nvSpPr>
          <p:cNvPr id="13" name="Content Placeholder 2">
            <a:extLst>
              <a:ext uri="{FF2B5EF4-FFF2-40B4-BE49-F238E27FC236}">
                <a16:creationId xmlns:a16="http://schemas.microsoft.com/office/drawing/2014/main" id="{A4450659-6BDD-D149-A805-F64189933376}"/>
              </a:ext>
            </a:extLst>
          </p:cNvPr>
          <p:cNvSpPr>
            <a:spLocks noGrp="1"/>
          </p:cNvSpPr>
          <p:nvPr>
            <p:ph idx="1"/>
          </p:nvPr>
        </p:nvSpPr>
        <p:spPr>
          <a:xfrm>
            <a:off x="554038" y="1200150"/>
            <a:ext cx="7867650" cy="3227388"/>
          </a:xfrm>
        </p:spPr>
        <p:txBody>
          <a:bodyPr/>
          <a:lstStyle/>
          <a:p>
            <a:r>
              <a:rPr lang="en-US" dirty="0" err="1"/>
              <a:t>Révision</a:t>
            </a:r>
            <a:r>
              <a:rPr lang="en-US" dirty="0"/>
              <a:t> de </a:t>
            </a:r>
            <a:r>
              <a:rPr lang="en-US" dirty="0" err="1"/>
              <a:t>l’AGW</a:t>
            </a:r>
            <a:r>
              <a:rPr lang="en-US" dirty="0"/>
              <a:t> du 03/04/2014 </a:t>
            </a:r>
          </a:p>
          <a:p>
            <a:endParaRPr lang="en-US" dirty="0"/>
          </a:p>
          <a:p>
            <a:r>
              <a:rPr lang="en-US" dirty="0"/>
              <a:t>Etude RDC</a:t>
            </a:r>
          </a:p>
          <a:p>
            <a:endParaRPr lang="en-US" dirty="0"/>
          </a:p>
          <a:p>
            <a:r>
              <a:rPr lang="en-US" dirty="0" err="1"/>
              <a:t>Partenariat</a:t>
            </a:r>
            <a:r>
              <a:rPr lang="en-US" dirty="0"/>
              <a:t> avec</a:t>
            </a:r>
          </a:p>
          <a:p>
            <a:pPr lvl="1"/>
            <a:r>
              <a:rPr lang="en-US" dirty="0" err="1"/>
              <a:t>Ressources</a:t>
            </a:r>
            <a:endParaRPr lang="en-US" dirty="0"/>
          </a:p>
          <a:p>
            <a:pPr lvl="1"/>
            <a:r>
              <a:rPr lang="en-US" dirty="0"/>
              <a:t>La Direction de </a:t>
            </a:r>
            <a:r>
              <a:rPr lang="en-US" dirty="0" err="1"/>
              <a:t>l’Economie</a:t>
            </a:r>
            <a:r>
              <a:rPr lang="en-US" dirty="0"/>
              <a:t> </a:t>
            </a:r>
            <a:r>
              <a:rPr lang="en-US" dirty="0" err="1"/>
              <a:t>Sociale</a:t>
            </a:r>
            <a:endParaRPr lang="en-US" dirty="0"/>
          </a:p>
        </p:txBody>
      </p:sp>
    </p:spTree>
    <p:extLst>
      <p:ext uri="{BB962C8B-B14F-4D97-AF65-F5344CB8AC3E}">
        <p14:creationId xmlns:p14="http://schemas.microsoft.com/office/powerpoint/2010/main" val="26799423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B3F4AA-4BBD-93E9-DF65-1863A460797B}"/>
              </a:ext>
            </a:extLst>
          </p:cNvPr>
          <p:cNvSpPr>
            <a:spLocks noGrp="1"/>
          </p:cNvSpPr>
          <p:nvPr>
            <p:ph type="title"/>
          </p:nvPr>
        </p:nvSpPr>
        <p:spPr/>
        <p:txBody>
          <a:bodyPr/>
          <a:lstStyle/>
          <a:p>
            <a:r>
              <a:rPr lang="fr-BE" dirty="0"/>
              <a:t>4. La compensation ‘Economie Sociale’</a:t>
            </a:r>
          </a:p>
        </p:txBody>
      </p:sp>
      <p:sp>
        <p:nvSpPr>
          <p:cNvPr id="3" name="Espace réservé du contenu 2">
            <a:extLst>
              <a:ext uri="{FF2B5EF4-FFF2-40B4-BE49-F238E27FC236}">
                <a16:creationId xmlns:a16="http://schemas.microsoft.com/office/drawing/2014/main" id="{C51CCF4B-A7D6-90A0-B929-CFFB9DB4771C}"/>
              </a:ext>
            </a:extLst>
          </p:cNvPr>
          <p:cNvSpPr>
            <a:spLocks noGrp="1"/>
          </p:cNvSpPr>
          <p:nvPr>
            <p:ph idx="1"/>
          </p:nvPr>
        </p:nvSpPr>
        <p:spPr/>
        <p:txBody>
          <a:bodyPr/>
          <a:lstStyle/>
          <a:p>
            <a:r>
              <a:rPr lang="fr-BE" dirty="0"/>
              <a:t>A priori, pas de changement</a:t>
            </a:r>
          </a:p>
          <a:p>
            <a:endParaRPr lang="fr-BE" dirty="0"/>
          </a:p>
          <a:p>
            <a:r>
              <a:rPr lang="fr-BE" dirty="0"/>
              <a:t>Voir avec la Direction de l’Economie Sociale pour plus d’informations sur le rapportage</a:t>
            </a:r>
          </a:p>
        </p:txBody>
      </p:sp>
    </p:spTree>
    <p:extLst>
      <p:ext uri="{BB962C8B-B14F-4D97-AF65-F5344CB8AC3E}">
        <p14:creationId xmlns:p14="http://schemas.microsoft.com/office/powerpoint/2010/main" val="15801768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1AF2977D-C2B4-C4E1-AE83-387FEC1111BE}"/>
              </a:ext>
            </a:extLst>
          </p:cNvPr>
          <p:cNvSpPr>
            <a:spLocks noGrp="1"/>
          </p:cNvSpPr>
          <p:nvPr>
            <p:ph type="ctrTitle"/>
          </p:nvPr>
        </p:nvSpPr>
        <p:spPr/>
        <p:txBody>
          <a:bodyPr/>
          <a:lstStyle/>
          <a:p>
            <a:r>
              <a:rPr lang="fr-BE" dirty="0"/>
              <a:t>La surcompensation – Quesaco ???</a:t>
            </a:r>
          </a:p>
        </p:txBody>
      </p:sp>
    </p:spTree>
    <p:extLst>
      <p:ext uri="{BB962C8B-B14F-4D97-AF65-F5344CB8AC3E}">
        <p14:creationId xmlns:p14="http://schemas.microsoft.com/office/powerpoint/2010/main" val="716296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B0EE50-B0AB-1C1E-F174-964F40364D79}"/>
              </a:ext>
            </a:extLst>
          </p:cNvPr>
          <p:cNvSpPr>
            <a:spLocks noGrp="1"/>
          </p:cNvSpPr>
          <p:nvPr>
            <p:ph type="title"/>
          </p:nvPr>
        </p:nvSpPr>
        <p:spPr/>
        <p:txBody>
          <a:bodyPr/>
          <a:lstStyle/>
          <a:p>
            <a:r>
              <a:rPr lang="fr-BE" dirty="0"/>
              <a:t>La surcompensation</a:t>
            </a:r>
          </a:p>
        </p:txBody>
      </p:sp>
      <mc:AlternateContent xmlns:mc="http://schemas.openxmlformats.org/markup-compatibility/2006" xmlns:a14="http://schemas.microsoft.com/office/drawing/2010/main">
        <mc:Choice Requires="a14">
          <p:sp>
            <p:nvSpPr>
              <p:cNvPr id="3" name="Espace réservé du contenu 2">
                <a:extLst>
                  <a:ext uri="{FF2B5EF4-FFF2-40B4-BE49-F238E27FC236}">
                    <a16:creationId xmlns:a16="http://schemas.microsoft.com/office/drawing/2014/main" id="{641FDA8E-4E35-1F1A-C5AA-3475A06FDD91}"/>
                  </a:ext>
                </a:extLst>
              </p:cNvPr>
              <p:cNvSpPr>
                <a:spLocks noGrp="1"/>
              </p:cNvSpPr>
              <p:nvPr>
                <p:ph idx="1"/>
              </p:nvPr>
            </p:nvSpPr>
            <p:spPr/>
            <p:txBody>
              <a:bodyPr>
                <a:normAutofit fontScale="70000" lnSpcReduction="20000"/>
              </a:bodyPr>
              <a:lstStyle/>
              <a:p>
                <a:r>
                  <a:rPr lang="fr-BE" dirty="0"/>
                  <a:t>L’agrément vous confère un S.I.E.G.</a:t>
                </a:r>
              </a:p>
              <a:p>
                <a:r>
                  <a:rPr lang="fr-BE" dirty="0"/>
                  <a:t>Compensation = couvre les couts du réemploi en Wallonie</a:t>
                </a:r>
              </a:p>
              <a:p>
                <a:r>
                  <a:rPr lang="fr-BE" dirty="0"/>
                  <a:t>Si la compensation reçue est supérieure au cout net (Recettes – Dépenses) de l’activité de </a:t>
                </a:r>
                <a:r>
                  <a:rPr lang="fr-BE" b="1" u="sng" dirty="0"/>
                  <a:t>réemploi </a:t>
                </a:r>
                <a:r>
                  <a:rPr lang="fr-BE" dirty="0"/>
                  <a:t>(pas activité ‘insertion’), alors il y a surcompensation</a:t>
                </a:r>
              </a:p>
              <a:p>
                <a:endParaRPr lang="fr-BE" dirty="0"/>
              </a:p>
              <a:p>
                <a:r>
                  <a:rPr lang="fr-BE" dirty="0"/>
                  <a:t>Calcul ? </a:t>
                </a:r>
              </a:p>
              <a:p>
                <a:pPr marL="0" indent="0" algn="ctr">
                  <a:lnSpc>
                    <a:spcPct val="106000"/>
                  </a:lnSpc>
                  <a:spcAft>
                    <a:spcPts val="930"/>
                  </a:spcAft>
                  <a:buNone/>
                </a:pPr>
                <a14:m>
                  <m:oMathPara xmlns:m="http://schemas.openxmlformats.org/officeDocument/2006/math">
                    <m:oMathParaPr>
                      <m:jc m:val="centerGroup"/>
                    </m:oMathParaPr>
                    <m:oMath xmlns:m="http://schemas.openxmlformats.org/officeDocument/2006/math">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𝑃</m:t>
                      </m:r>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m:t>
                      </m:r>
                      <m:f>
                        <m:fPr>
                          <m:ctrlPr>
                            <a:rPr lang="fr-BE"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ctrlPr>
                        </m:fPr>
                        <m:num>
                          <m:f>
                            <m:fPr>
                              <m:ctrlPr>
                                <a:rPr lang="fr-BE"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ctrlPr>
                            </m:fPr>
                            <m:num>
                              <m:sSub>
                                <m:sSubPr>
                                  <m:ctrlPr>
                                    <a:rPr lang="fr-BE"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ctrlPr>
                                </m:sSubPr>
                                <m:e>
                                  <m:sSub>
                                    <m:sSubPr>
                                      <m:ctrlPr>
                                        <a:rPr lang="fr-BE"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ctrlPr>
                                    </m:sSubPr>
                                    <m:e>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𝑅</m:t>
                                      </m:r>
                                    </m:e>
                                    <m:sub>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𝑡</m:t>
                                      </m:r>
                                    </m:sub>
                                  </m:sSub>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m:t>
                                  </m:r>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𝐶</m:t>
                                  </m:r>
                                </m:e>
                                <m:sub>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𝑡</m:t>
                                  </m:r>
                                </m:sub>
                              </m:sSub>
                            </m:num>
                            <m:den>
                              <m:sSub>
                                <m:sSubPr>
                                  <m:ctrlPr>
                                    <a:rPr lang="fr-BE"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ctrlPr>
                                </m:sSubPr>
                                <m:e>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𝑅</m:t>
                                  </m:r>
                                </m:e>
                                <m:sub>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𝑡</m:t>
                                  </m:r>
                                </m:sub>
                              </m:sSub>
                            </m:den>
                          </m:f>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 </m:t>
                          </m:r>
                          <m:f>
                            <m:fPr>
                              <m:ctrlPr>
                                <a:rPr lang="fr-BE"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ctrlPr>
                            </m:fPr>
                            <m:num>
                              <m:sSub>
                                <m:sSubPr>
                                  <m:ctrlPr>
                                    <a:rPr lang="fr-BE"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ctrlPr>
                                </m:sSubPr>
                                <m:e>
                                  <m:sSub>
                                    <m:sSubPr>
                                      <m:ctrlPr>
                                        <a:rPr lang="fr-BE"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ctrlPr>
                                    </m:sSubPr>
                                    <m:e>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𝑅</m:t>
                                      </m:r>
                                    </m:e>
                                    <m:sub>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𝑡</m:t>
                                      </m:r>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−1</m:t>
                                      </m:r>
                                    </m:sub>
                                  </m:sSub>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m:t>
                                  </m:r>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𝐶</m:t>
                                  </m:r>
                                </m:e>
                                <m:sub>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𝑡</m:t>
                                  </m:r>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−1</m:t>
                                  </m:r>
                                </m:sub>
                              </m:sSub>
                            </m:num>
                            <m:den>
                              <m:sSub>
                                <m:sSubPr>
                                  <m:ctrlPr>
                                    <a:rPr lang="fr-BE"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ctrlPr>
                                </m:sSubPr>
                                <m:e>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𝑅</m:t>
                                  </m:r>
                                </m:e>
                                <m:sub>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𝑡</m:t>
                                  </m:r>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−1</m:t>
                                  </m:r>
                                </m:sub>
                              </m:sSub>
                            </m:den>
                          </m:f>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m:t>
                          </m:r>
                          <m:f>
                            <m:fPr>
                              <m:ctrlPr>
                                <a:rPr lang="fr-BE"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ctrlPr>
                            </m:fPr>
                            <m:num>
                              <m:sSub>
                                <m:sSubPr>
                                  <m:ctrlPr>
                                    <a:rPr lang="fr-BE"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ctrlPr>
                                </m:sSubPr>
                                <m:e>
                                  <m:sSub>
                                    <m:sSubPr>
                                      <m:ctrlPr>
                                        <a:rPr lang="fr-BE"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ctrlPr>
                                    </m:sSubPr>
                                    <m:e>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𝑅</m:t>
                                      </m:r>
                                    </m:e>
                                    <m:sub>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𝑡</m:t>
                                      </m:r>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−2</m:t>
                                      </m:r>
                                    </m:sub>
                                  </m:sSub>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m:t>
                                  </m:r>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𝐶</m:t>
                                  </m:r>
                                </m:e>
                                <m:sub>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𝑡</m:t>
                                  </m:r>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−2</m:t>
                                  </m:r>
                                </m:sub>
                              </m:sSub>
                            </m:num>
                            <m:den>
                              <m:sSub>
                                <m:sSubPr>
                                  <m:ctrlPr>
                                    <a:rPr lang="fr-BE"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ctrlPr>
                                </m:sSubPr>
                                <m:e>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𝑅</m:t>
                                  </m:r>
                                </m:e>
                                <m:sub>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𝑡</m:t>
                                  </m:r>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−2</m:t>
                                  </m:r>
                                </m:sub>
                              </m:sSub>
                            </m:den>
                          </m:f>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 </m:t>
                          </m:r>
                        </m:num>
                        <m:den>
                          <m:r>
                            <a:rPr lang="fr-FR" sz="1800" i="1">
                              <a:solidFill>
                                <a:srgbClr val="4472C4"/>
                              </a:solidFill>
                              <a:effectLst/>
                              <a:latin typeface="Cambria Math" panose="02040503050406030204" pitchFamily="18" charset="0"/>
                              <a:ea typeface="Arial" panose="020B0604020202020204" pitchFamily="34" charset="0"/>
                              <a:cs typeface="Arial" panose="020B0604020202020204" pitchFamily="34" charset="0"/>
                            </a:rPr>
                            <m:t>3</m:t>
                          </m:r>
                        </m:den>
                      </m:f>
                    </m:oMath>
                  </m:oMathPara>
                </a14:m>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Aft>
                    <a:spcPts val="930"/>
                  </a:spcAft>
                  <a:buNone/>
                </a:pPr>
                <a:r>
                  <a:rPr lang="fr-BE" sz="1800" dirty="0">
                    <a:latin typeface="Calibri" panose="020F0502020204030204" pitchFamily="34" charset="0"/>
                    <a:ea typeface="Calibri" panose="020F0502020204030204" pitchFamily="34" charset="0"/>
                    <a:cs typeface="Times New Roman" panose="02020603050405020304" pitchFamily="18" charset="0"/>
                  </a:rPr>
                  <a:t>En clair, différence entre les couts et les recettes sur 3 ans. </a:t>
                </a:r>
              </a:p>
              <a:p>
                <a:pPr marL="0" indent="0" algn="ctr">
                  <a:lnSpc>
                    <a:spcPct val="106000"/>
                  </a:lnSpc>
                  <a:spcAft>
                    <a:spcPts val="930"/>
                  </a:spcAft>
                  <a:buNone/>
                </a:pPr>
                <a:r>
                  <a:rPr lang="fr-BE" sz="1800" dirty="0">
                    <a:latin typeface="Calibri" panose="020F0502020204030204" pitchFamily="34" charset="0"/>
                    <a:ea typeface="Calibri" panose="020F0502020204030204" pitchFamily="34" charset="0"/>
                    <a:cs typeface="Times New Roman" panose="02020603050405020304" pitchFamily="18" charset="0"/>
                  </a:rPr>
                  <a:t>P ne peut dépasser 6%</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BE" dirty="0"/>
              </a:p>
            </p:txBody>
          </p:sp>
        </mc:Choice>
        <mc:Fallback xmlns="">
          <p:sp>
            <p:nvSpPr>
              <p:cNvPr id="3" name="Espace réservé du contenu 2">
                <a:extLst>
                  <a:ext uri="{FF2B5EF4-FFF2-40B4-BE49-F238E27FC236}">
                    <a16:creationId xmlns:a16="http://schemas.microsoft.com/office/drawing/2014/main" id="{641FDA8E-4E35-1F1A-C5AA-3475A06FDD91}"/>
                  </a:ext>
                </a:extLst>
              </p:cNvPr>
              <p:cNvSpPr>
                <a:spLocks noGrp="1" noRot="1" noChangeAspect="1" noMove="1" noResize="1" noEditPoints="1" noAdjustHandles="1" noChangeArrowheads="1" noChangeShapeType="1" noTextEdit="1"/>
              </p:cNvSpPr>
              <p:nvPr>
                <p:ph idx="1"/>
              </p:nvPr>
            </p:nvSpPr>
            <p:spPr>
              <a:blipFill>
                <a:blip r:embed="rId2"/>
                <a:stretch>
                  <a:fillRect l="-387" t="-2268" r="-232"/>
                </a:stretch>
              </a:blipFill>
            </p:spPr>
            <p:txBody>
              <a:bodyPr/>
              <a:lstStyle/>
              <a:p>
                <a:r>
                  <a:rPr lang="fr-BE">
                    <a:noFill/>
                  </a:rPr>
                  <a:t> </a:t>
                </a:r>
              </a:p>
            </p:txBody>
          </p:sp>
        </mc:Fallback>
      </mc:AlternateContent>
    </p:spTree>
    <p:extLst>
      <p:ext uri="{BB962C8B-B14F-4D97-AF65-F5344CB8AC3E}">
        <p14:creationId xmlns:p14="http://schemas.microsoft.com/office/powerpoint/2010/main" val="12891209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9ABB2F-3F48-E830-003A-9048AD8DB183}"/>
              </a:ext>
            </a:extLst>
          </p:cNvPr>
          <p:cNvSpPr>
            <a:spLocks noGrp="1"/>
          </p:cNvSpPr>
          <p:nvPr>
            <p:ph type="title"/>
          </p:nvPr>
        </p:nvSpPr>
        <p:spPr/>
        <p:txBody>
          <a:bodyPr/>
          <a:lstStyle/>
          <a:p>
            <a:r>
              <a:rPr lang="fr-BE" dirty="0"/>
              <a:t>S.I.E.G. : Définition</a:t>
            </a:r>
          </a:p>
        </p:txBody>
      </p:sp>
      <p:sp>
        <p:nvSpPr>
          <p:cNvPr id="3" name="Espace réservé du contenu 2">
            <a:extLst>
              <a:ext uri="{FF2B5EF4-FFF2-40B4-BE49-F238E27FC236}">
                <a16:creationId xmlns:a16="http://schemas.microsoft.com/office/drawing/2014/main" id="{55D8BEDC-30E6-DA5F-4208-8230100EE690}"/>
              </a:ext>
            </a:extLst>
          </p:cNvPr>
          <p:cNvSpPr>
            <a:spLocks noGrp="1"/>
          </p:cNvSpPr>
          <p:nvPr>
            <p:ph idx="1"/>
          </p:nvPr>
        </p:nvSpPr>
        <p:spPr/>
        <p:txBody>
          <a:bodyPr>
            <a:normAutofit fontScale="77500" lnSpcReduction="20000"/>
          </a:bodyPr>
          <a:lstStyle/>
          <a:p>
            <a:pPr marL="0" indent="0" algn="just">
              <a:lnSpc>
                <a:spcPct val="107000"/>
              </a:lnSpc>
              <a:spcAft>
                <a:spcPts val="800"/>
              </a:spcAft>
              <a:buNone/>
            </a:pPr>
            <a:r>
              <a:rPr lang="fr-BE" sz="1800" dirty="0">
                <a:effectLst/>
                <a:latin typeface="Verdana" panose="020B0604030504040204" pitchFamily="34" charset="0"/>
                <a:ea typeface="Calibri" panose="020F0502020204030204" pitchFamily="34" charset="0"/>
                <a:cs typeface="Times New Roman" panose="02020603050405020304" pitchFamily="18" charset="0"/>
              </a:rPr>
              <a:t>Le S.I.E.G. comporte les obligations de service public suivantes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BE" sz="1800" dirty="0">
                <a:effectLst/>
                <a:latin typeface="Verdana" panose="020B0604030504040204" pitchFamily="34" charset="0"/>
                <a:ea typeface="Calibri" panose="020F0502020204030204" pitchFamily="34" charset="0"/>
                <a:cs typeface="Times New Roman" panose="02020603050405020304" pitchFamily="18" charset="0"/>
              </a:rPr>
              <a:t>1° définir et mettre en œuvre un projet visant à rencontrer des besoins sociaux et sociétaux insuffisamment satisfaits </a:t>
            </a:r>
            <a:r>
              <a:rPr lang="fr-BE" sz="1800" dirty="0">
                <a:solidFill>
                  <a:srgbClr val="4472C4"/>
                </a:solidFill>
                <a:effectLst/>
                <a:latin typeface="Verdana" panose="020B0604030504040204" pitchFamily="34" charset="0"/>
                <a:ea typeface="Calibri" panose="020F0502020204030204" pitchFamily="34" charset="0"/>
                <a:cs typeface="Times New Roman" panose="02020603050405020304" pitchFamily="18" charset="0"/>
              </a:rPr>
              <a:t>en préparant au réemploi et/ou en mettant sur le marché des biens et matériaux de seconde main tout en respectant les obligations visées à l'article 2, § 1er, alinéa 1er, 7°, a, b, f, g, 9°, et 11°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BE" sz="1800" dirty="0">
                <a:effectLst/>
                <a:latin typeface="Verdana" panose="020B0604030504040204" pitchFamily="34" charset="0"/>
                <a:ea typeface="Calibri" panose="020F0502020204030204" pitchFamily="34" charset="0"/>
                <a:cs typeface="Times New Roman" panose="02020603050405020304" pitchFamily="18" charset="0"/>
              </a:rPr>
              <a:t>2° assurer le développement de l'entreprise de </a:t>
            </a:r>
            <a:r>
              <a:rPr lang="fr-BE" sz="1800" dirty="0">
                <a:solidFill>
                  <a:srgbClr val="4472C4"/>
                </a:solidFill>
                <a:effectLst/>
                <a:latin typeface="Verdana" panose="020B0604030504040204" pitchFamily="34" charset="0"/>
                <a:ea typeface="Calibri" panose="020F0502020204030204" pitchFamily="34" charset="0"/>
                <a:cs typeface="Times New Roman" panose="02020603050405020304" pitchFamily="18" charset="0"/>
              </a:rPr>
              <a:t>réemploi</a:t>
            </a:r>
            <a:r>
              <a:rPr lang="fr-BE" sz="1800" dirty="0">
                <a:effectLst/>
                <a:latin typeface="Verdana" panose="020B0604030504040204" pitchFamily="34" charset="0"/>
                <a:ea typeface="Calibri" panose="020F0502020204030204" pitchFamily="34" charset="0"/>
                <a:cs typeface="Times New Roman" panose="02020603050405020304" pitchFamily="18" charset="0"/>
              </a:rPr>
              <a:t> dans ses activités et finalités particulières, liées au secteur de l'Économie sociale, en ayant recours à des travailleurs </a:t>
            </a:r>
            <a:r>
              <a:rPr lang="fr-BE" sz="1800" dirty="0">
                <a:solidFill>
                  <a:srgbClr val="4472C4"/>
                </a:solidFill>
                <a:effectLst/>
                <a:latin typeface="Verdana" panose="020B0604030504040204" pitchFamily="34" charset="0"/>
                <a:ea typeface="Calibri" panose="020F0502020204030204" pitchFamily="34" charset="0"/>
                <a:cs typeface="Times New Roman" panose="02020603050405020304" pitchFamily="18" charset="0"/>
              </a:rPr>
              <a:t>relevant du public cible </a:t>
            </a:r>
            <a:r>
              <a:rPr lang="fr-BE" sz="1800" dirty="0">
                <a:effectLst/>
                <a:latin typeface="Verdana" panose="020B0604030504040204" pitchFamily="34" charset="0"/>
                <a:ea typeface="Calibri" panose="020F0502020204030204" pitchFamily="34" charset="0"/>
                <a:cs typeface="Times New Roman" panose="02020603050405020304" pitchFamily="18" charset="0"/>
              </a:rPr>
              <a:t>et en favorisant l'association du personnel à la gestion de l'entreprise de </a:t>
            </a:r>
            <a:r>
              <a:rPr lang="fr-BE" sz="1800" dirty="0">
                <a:solidFill>
                  <a:srgbClr val="4472C4"/>
                </a:solidFill>
                <a:effectLst/>
                <a:latin typeface="Verdana" panose="020B0604030504040204" pitchFamily="34" charset="0"/>
                <a:ea typeface="Calibri" panose="020F0502020204030204" pitchFamily="34" charset="0"/>
                <a:cs typeface="Times New Roman" panose="02020603050405020304" pitchFamily="18" charset="0"/>
              </a:rPr>
              <a:t>réemploi</a:t>
            </a:r>
            <a:r>
              <a:rPr lang="fr-BE" sz="1800" dirty="0">
                <a:effectLst/>
                <a:latin typeface="Verdana" panose="020B0604030504040204" pitchFamily="34" charset="0"/>
                <a:ea typeface="Calibri" panose="020F0502020204030204" pitchFamily="34" charset="0"/>
                <a:cs typeface="Times New Roman" panose="02020603050405020304" pitchFamily="18" charset="0"/>
              </a:rPr>
              <a:t>;</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fr-BE" sz="1800" dirty="0">
                <a:solidFill>
                  <a:srgbClr val="4472C4"/>
                </a:solidFill>
                <a:effectLst/>
                <a:latin typeface="Verdana" panose="020B0604030504040204" pitchFamily="34" charset="0"/>
                <a:ea typeface="Calibri" panose="020F0502020204030204" pitchFamily="34" charset="0"/>
                <a:cs typeface="Times New Roman" panose="02020603050405020304" pitchFamily="18" charset="0"/>
              </a:rPr>
              <a:t>3° contribuer aux objectifs environnementaux de la Région wallonne, entre autres les objectifs de réemploi, en assurant le développement du réemploi et de la préparation au réemploi des déchets, produits ou composants de produits sur le territoire wallon ;</a:t>
            </a:r>
          </a:p>
          <a:p>
            <a:pPr marL="0" indent="0" algn="just">
              <a:lnSpc>
                <a:spcPct val="107000"/>
              </a:lnSpc>
              <a:spcAft>
                <a:spcPts val="800"/>
              </a:spcAft>
              <a:buNone/>
            </a:pPr>
            <a:endParaRPr lang="fr-BE" dirty="0"/>
          </a:p>
        </p:txBody>
      </p:sp>
    </p:spTree>
    <p:extLst>
      <p:ext uri="{BB962C8B-B14F-4D97-AF65-F5344CB8AC3E}">
        <p14:creationId xmlns:p14="http://schemas.microsoft.com/office/powerpoint/2010/main" val="22086201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7A6858-EDE4-77B4-01BE-F0872B6D3B2B}"/>
              </a:ext>
            </a:extLst>
          </p:cNvPr>
          <p:cNvSpPr>
            <a:spLocks noGrp="1"/>
          </p:cNvSpPr>
          <p:nvPr>
            <p:ph type="title"/>
          </p:nvPr>
        </p:nvSpPr>
        <p:spPr/>
        <p:txBody>
          <a:bodyPr/>
          <a:lstStyle/>
          <a:p>
            <a:r>
              <a:rPr lang="fr-BE" dirty="0"/>
              <a:t>La surcompensation</a:t>
            </a:r>
          </a:p>
        </p:txBody>
      </p:sp>
      <p:sp>
        <p:nvSpPr>
          <p:cNvPr id="3" name="Espace réservé du contenu 2">
            <a:extLst>
              <a:ext uri="{FF2B5EF4-FFF2-40B4-BE49-F238E27FC236}">
                <a16:creationId xmlns:a16="http://schemas.microsoft.com/office/drawing/2014/main" id="{227C4220-1FE8-E40E-066B-9AD8C8CF3420}"/>
              </a:ext>
            </a:extLst>
          </p:cNvPr>
          <p:cNvSpPr>
            <a:spLocks noGrp="1"/>
          </p:cNvSpPr>
          <p:nvPr>
            <p:ph idx="1"/>
          </p:nvPr>
        </p:nvSpPr>
        <p:spPr/>
        <p:txBody>
          <a:bodyPr>
            <a:normAutofit fontScale="92500"/>
          </a:bodyPr>
          <a:lstStyle/>
          <a:p>
            <a:r>
              <a:rPr lang="fr-BE" dirty="0"/>
              <a:t>Comment se calcule-t-elle ?</a:t>
            </a:r>
          </a:p>
          <a:p>
            <a:endParaRPr lang="fr-BE" dirty="0"/>
          </a:p>
          <a:p>
            <a:r>
              <a:rPr lang="fr-BE" dirty="0"/>
              <a:t>Via un fichier Excel, à compléter chaque année et reprenant l’ensemble des couts et des recettes et les répartissant entre toutes les activités, métiers, flux et zones géographiques possibles.</a:t>
            </a:r>
          </a:p>
          <a:p>
            <a:endParaRPr lang="fr-BE" dirty="0"/>
          </a:p>
          <a:p>
            <a:r>
              <a:rPr lang="fr-BE" dirty="0"/>
              <a:t>Une aide vous sera proposée pour compléter ce fichier</a:t>
            </a:r>
          </a:p>
        </p:txBody>
      </p:sp>
    </p:spTree>
    <p:extLst>
      <p:ext uri="{BB962C8B-B14F-4D97-AF65-F5344CB8AC3E}">
        <p14:creationId xmlns:p14="http://schemas.microsoft.com/office/powerpoint/2010/main" val="38282245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98604E-5C89-7F5F-9913-FEEB54753EA3}"/>
              </a:ext>
            </a:extLst>
          </p:cNvPr>
          <p:cNvSpPr>
            <a:spLocks noGrp="1"/>
          </p:cNvSpPr>
          <p:nvPr>
            <p:ph type="ctrTitle"/>
          </p:nvPr>
        </p:nvSpPr>
        <p:spPr/>
        <p:txBody>
          <a:bodyPr/>
          <a:lstStyle/>
          <a:p>
            <a:r>
              <a:rPr lang="fr-BE" dirty="0"/>
              <a:t>Les différences par rapport à avant ?</a:t>
            </a:r>
          </a:p>
        </p:txBody>
      </p:sp>
    </p:spTree>
    <p:extLst>
      <p:ext uri="{BB962C8B-B14F-4D97-AF65-F5344CB8AC3E}">
        <p14:creationId xmlns:p14="http://schemas.microsoft.com/office/powerpoint/2010/main" val="29553042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2CB536-3EC0-9157-AD5A-9DCF44AF6A8A}"/>
              </a:ext>
            </a:extLst>
          </p:cNvPr>
          <p:cNvSpPr>
            <a:spLocks noGrp="1"/>
          </p:cNvSpPr>
          <p:nvPr>
            <p:ph type="title"/>
          </p:nvPr>
        </p:nvSpPr>
        <p:spPr/>
        <p:txBody>
          <a:bodyPr/>
          <a:lstStyle/>
          <a:p>
            <a:r>
              <a:rPr lang="fr-BE" dirty="0"/>
              <a:t>Quoi de neuf?</a:t>
            </a:r>
          </a:p>
        </p:txBody>
      </p:sp>
      <p:sp>
        <p:nvSpPr>
          <p:cNvPr id="3" name="Espace réservé du contenu 2">
            <a:extLst>
              <a:ext uri="{FF2B5EF4-FFF2-40B4-BE49-F238E27FC236}">
                <a16:creationId xmlns:a16="http://schemas.microsoft.com/office/drawing/2014/main" id="{176C4500-3AE1-2207-0C3A-F0D323D6765B}"/>
              </a:ext>
            </a:extLst>
          </p:cNvPr>
          <p:cNvSpPr>
            <a:spLocks noGrp="1"/>
          </p:cNvSpPr>
          <p:nvPr>
            <p:ph idx="1"/>
          </p:nvPr>
        </p:nvSpPr>
        <p:spPr/>
        <p:txBody>
          <a:bodyPr>
            <a:normAutofit fontScale="77500" lnSpcReduction="20000"/>
          </a:bodyPr>
          <a:lstStyle/>
          <a:p>
            <a:pPr marL="457200" indent="-457200">
              <a:buFont typeface="+mj-lt"/>
              <a:buAutoNum type="arabicPeriod"/>
            </a:pPr>
            <a:r>
              <a:rPr lang="fr-BE" dirty="0"/>
              <a:t>Liaison à l’agrément IES</a:t>
            </a:r>
          </a:p>
          <a:p>
            <a:pPr marL="457200" indent="-457200">
              <a:buFont typeface="+mj-lt"/>
              <a:buAutoNum type="arabicPeriod"/>
            </a:pPr>
            <a:r>
              <a:rPr lang="fr-BE" dirty="0"/>
              <a:t>Révision des catégories et sous catégories : OV splittés en 5 sous catégories, 1 seule catégorie EEE</a:t>
            </a:r>
          </a:p>
          <a:p>
            <a:pPr marL="457200" indent="-457200">
              <a:buFont typeface="+mj-lt"/>
              <a:buAutoNum type="arabicPeriod"/>
            </a:pPr>
            <a:r>
              <a:rPr lang="fr-BE" dirty="0"/>
              <a:t>augmentation des taux de compensation pour tous les flux</a:t>
            </a:r>
          </a:p>
          <a:p>
            <a:pPr marL="457200" indent="-457200">
              <a:buFont typeface="+mj-lt"/>
              <a:buAutoNum type="arabicPeriod"/>
            </a:pPr>
            <a:r>
              <a:rPr lang="fr-BE" dirty="0"/>
              <a:t>Indexation des taux de compensation</a:t>
            </a:r>
          </a:p>
          <a:p>
            <a:pPr marL="457200" indent="-457200">
              <a:buFont typeface="+mj-lt"/>
              <a:buAutoNum type="arabicPeriod"/>
            </a:pPr>
            <a:r>
              <a:rPr lang="fr-BE" dirty="0"/>
              <a:t>Ajout d’un forfait pour les petites structures</a:t>
            </a:r>
          </a:p>
          <a:p>
            <a:pPr marL="457200" indent="-457200">
              <a:buFont typeface="+mj-lt"/>
              <a:buAutoNum type="arabicPeriod"/>
            </a:pPr>
            <a:r>
              <a:rPr lang="fr-BE" dirty="0"/>
              <a:t>Pour les produits de construction, zone géographique éligible étendue aux pays limitrophes </a:t>
            </a:r>
            <a:r>
              <a:rPr lang="fr-BE" u="sng" dirty="0"/>
              <a:t>si collecte en RW.</a:t>
            </a:r>
          </a:p>
          <a:p>
            <a:pPr marL="457200" indent="-457200">
              <a:buFont typeface="+mj-lt"/>
              <a:buAutoNum type="arabicPeriod"/>
            </a:pPr>
            <a:r>
              <a:rPr lang="fr-BE" dirty="0"/>
              <a:t>Entrée en vigueur de l’agrément un 1</a:t>
            </a:r>
            <a:r>
              <a:rPr lang="fr-BE" baseline="30000" dirty="0"/>
              <a:t>er</a:t>
            </a:r>
            <a:r>
              <a:rPr lang="fr-BE" dirty="0"/>
              <a:t> janvier (soit de l’année en cours, soit de l’année suivante selon disponibilités budgétaires – continuité en cas de renouvellement sera assurée)</a:t>
            </a:r>
          </a:p>
        </p:txBody>
      </p:sp>
    </p:spTree>
    <p:extLst>
      <p:ext uri="{BB962C8B-B14F-4D97-AF65-F5344CB8AC3E}">
        <p14:creationId xmlns:p14="http://schemas.microsoft.com/office/powerpoint/2010/main" val="8265415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EAAB2A61-34DF-6670-F42B-C996FA84ACF7}"/>
              </a:ext>
            </a:extLst>
          </p:cNvPr>
          <p:cNvSpPr>
            <a:spLocks noGrp="1"/>
          </p:cNvSpPr>
          <p:nvPr>
            <p:ph type="ctrTitle"/>
          </p:nvPr>
        </p:nvSpPr>
        <p:spPr/>
        <p:txBody>
          <a:bodyPr/>
          <a:lstStyle/>
          <a:p>
            <a:r>
              <a:rPr lang="fr-BE" dirty="0"/>
              <a:t>Et en pratique?</a:t>
            </a:r>
            <a:br>
              <a:rPr lang="fr-BE" dirty="0"/>
            </a:br>
            <a:r>
              <a:rPr lang="fr-BE" dirty="0"/>
              <a:t>1) pour les ‘anciens’ </a:t>
            </a:r>
          </a:p>
        </p:txBody>
      </p:sp>
    </p:spTree>
    <p:extLst>
      <p:ext uri="{BB962C8B-B14F-4D97-AF65-F5344CB8AC3E}">
        <p14:creationId xmlns:p14="http://schemas.microsoft.com/office/powerpoint/2010/main" val="3963917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7E9712-0C09-7B01-D585-5BD921091C5D}"/>
              </a:ext>
            </a:extLst>
          </p:cNvPr>
          <p:cNvSpPr>
            <a:spLocks noGrp="1"/>
          </p:cNvSpPr>
          <p:nvPr>
            <p:ph type="title"/>
          </p:nvPr>
        </p:nvSpPr>
        <p:spPr/>
        <p:txBody>
          <a:bodyPr/>
          <a:lstStyle/>
          <a:p>
            <a:r>
              <a:rPr lang="fr-BE" dirty="0"/>
              <a:t>En pratique ?	</a:t>
            </a:r>
          </a:p>
        </p:txBody>
      </p:sp>
      <p:sp>
        <p:nvSpPr>
          <p:cNvPr id="3" name="Espace réservé du contenu 2">
            <a:extLst>
              <a:ext uri="{FF2B5EF4-FFF2-40B4-BE49-F238E27FC236}">
                <a16:creationId xmlns:a16="http://schemas.microsoft.com/office/drawing/2014/main" id="{78D3ACB7-8CE9-40EA-F6C4-70F8FA8E257F}"/>
              </a:ext>
            </a:extLst>
          </p:cNvPr>
          <p:cNvSpPr>
            <a:spLocks noGrp="1"/>
          </p:cNvSpPr>
          <p:nvPr>
            <p:ph idx="1"/>
          </p:nvPr>
        </p:nvSpPr>
        <p:spPr/>
        <p:txBody>
          <a:bodyPr>
            <a:normAutofit fontScale="85000" lnSpcReduction="20000"/>
          </a:bodyPr>
          <a:lstStyle/>
          <a:p>
            <a:pPr marL="0" indent="0">
              <a:buNone/>
            </a:pPr>
            <a:r>
              <a:rPr lang="fr-BE" dirty="0"/>
              <a:t>Pour ceux qui sont agréés actuellement, deux cas de figure</a:t>
            </a:r>
          </a:p>
          <a:p>
            <a:r>
              <a:rPr lang="fr-BE" dirty="0"/>
              <a:t>une modification de votre agrément s’impose pour fixer vos objectifs en fonction des nouvelles catégories et sous catégories. La demande se fait par courrier, et doit comprendre votre agrément IES.</a:t>
            </a:r>
          </a:p>
          <a:p>
            <a:r>
              <a:rPr lang="fr-BE" dirty="0"/>
              <a:t>Pour ceux dont l’agrément vient à échéance le 31/12/2024 ou courant 2025, une nouvelle demande d’agrément doit être introduite. Le nouvel agrément prendra effet le 01/01/2025 et abrogera l’ancien.</a:t>
            </a:r>
          </a:p>
          <a:p>
            <a:r>
              <a:rPr lang="fr-BE" dirty="0"/>
              <a:t>Pour quand ? Au plus tard 3 mois après l’entrée en vigueur de l’AGW modificatif, donc au plus tard le 20/10/24 AU SPW (prévoyez un délai en cas d’envoi postal … )</a:t>
            </a:r>
          </a:p>
          <a:p>
            <a:endParaRPr lang="fr-BE" dirty="0"/>
          </a:p>
        </p:txBody>
      </p:sp>
    </p:spTree>
    <p:extLst>
      <p:ext uri="{BB962C8B-B14F-4D97-AF65-F5344CB8AC3E}">
        <p14:creationId xmlns:p14="http://schemas.microsoft.com/office/powerpoint/2010/main" val="37836553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B7D435A5-3B3A-0A50-AF0A-775DB05D69A9}"/>
              </a:ext>
            </a:extLst>
          </p:cNvPr>
          <p:cNvSpPr>
            <a:spLocks noGrp="1"/>
          </p:cNvSpPr>
          <p:nvPr>
            <p:ph type="ctrTitle"/>
          </p:nvPr>
        </p:nvSpPr>
        <p:spPr/>
        <p:txBody>
          <a:bodyPr/>
          <a:lstStyle/>
          <a:p>
            <a:r>
              <a:rPr lang="fr-BE" dirty="0"/>
              <a:t>Et en pratique ?</a:t>
            </a:r>
            <a:br>
              <a:rPr lang="fr-BE" dirty="0"/>
            </a:br>
            <a:r>
              <a:rPr lang="fr-BE" dirty="0"/>
              <a:t>2) Introduction d’une demande d’agrément</a:t>
            </a:r>
          </a:p>
        </p:txBody>
      </p:sp>
    </p:spTree>
    <p:extLst>
      <p:ext uri="{BB962C8B-B14F-4D97-AF65-F5344CB8AC3E}">
        <p14:creationId xmlns:p14="http://schemas.microsoft.com/office/powerpoint/2010/main" val="1871877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C66DFA-67B6-6863-743A-EBA9D94CC86F}"/>
              </a:ext>
            </a:extLst>
          </p:cNvPr>
          <p:cNvSpPr>
            <a:spLocks noGrp="1"/>
          </p:cNvSpPr>
          <p:nvPr>
            <p:ph type="title"/>
          </p:nvPr>
        </p:nvSpPr>
        <p:spPr/>
        <p:txBody>
          <a:bodyPr/>
          <a:lstStyle/>
          <a:p>
            <a:r>
              <a:rPr lang="fr-BE" dirty="0"/>
              <a:t>Pourquoi ?	</a:t>
            </a:r>
          </a:p>
        </p:txBody>
      </p:sp>
      <p:sp>
        <p:nvSpPr>
          <p:cNvPr id="3" name="Espace réservé du contenu 2">
            <a:extLst>
              <a:ext uri="{FF2B5EF4-FFF2-40B4-BE49-F238E27FC236}">
                <a16:creationId xmlns:a16="http://schemas.microsoft.com/office/drawing/2014/main" id="{749034AC-7069-8EC1-FCDD-E9FC43326BB3}"/>
              </a:ext>
            </a:extLst>
          </p:cNvPr>
          <p:cNvSpPr>
            <a:spLocks noGrp="1"/>
          </p:cNvSpPr>
          <p:nvPr>
            <p:ph idx="1"/>
          </p:nvPr>
        </p:nvSpPr>
        <p:spPr/>
        <p:txBody>
          <a:bodyPr/>
          <a:lstStyle/>
          <a:p>
            <a:pPr marL="0" indent="0">
              <a:buNone/>
            </a:pPr>
            <a:endParaRPr lang="fr-BE" dirty="0"/>
          </a:p>
          <a:p>
            <a:r>
              <a:rPr lang="fr-BE" dirty="0"/>
              <a:t>Adaptation au nouveau décret ‘déchets’ du </a:t>
            </a:r>
            <a:br>
              <a:rPr lang="fr-BE" dirty="0"/>
            </a:br>
            <a:r>
              <a:rPr lang="fr-BE" dirty="0"/>
              <a:t>9 mars 2023</a:t>
            </a:r>
          </a:p>
          <a:p>
            <a:r>
              <a:rPr lang="fr-BE" dirty="0"/>
              <a:t>Simplification</a:t>
            </a:r>
          </a:p>
          <a:p>
            <a:r>
              <a:rPr lang="fr-BE" dirty="0"/>
              <a:t>Nécessité de sécuriser le SIEG</a:t>
            </a:r>
          </a:p>
          <a:p>
            <a:r>
              <a:rPr lang="fr-BE" dirty="0"/>
              <a:t>Nécessité de prévenir les effets des REP</a:t>
            </a:r>
          </a:p>
          <a:p>
            <a:r>
              <a:rPr lang="fr-BE" dirty="0"/>
              <a:t>Revalorisation des €/tonne + indexation annuelle</a:t>
            </a:r>
          </a:p>
        </p:txBody>
      </p:sp>
    </p:spTree>
    <p:extLst>
      <p:ext uri="{BB962C8B-B14F-4D97-AF65-F5344CB8AC3E}">
        <p14:creationId xmlns:p14="http://schemas.microsoft.com/office/powerpoint/2010/main" val="27227215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7E7571-BFD6-6790-C9B9-A1A31871F4EA}"/>
              </a:ext>
            </a:extLst>
          </p:cNvPr>
          <p:cNvSpPr>
            <a:spLocks noGrp="1"/>
          </p:cNvSpPr>
          <p:nvPr>
            <p:ph type="title"/>
          </p:nvPr>
        </p:nvSpPr>
        <p:spPr/>
        <p:txBody>
          <a:bodyPr/>
          <a:lstStyle/>
          <a:p>
            <a:r>
              <a:rPr lang="fr-BE" dirty="0"/>
              <a:t>Formulaire de demande d’agrément</a:t>
            </a:r>
          </a:p>
        </p:txBody>
      </p:sp>
      <p:sp>
        <p:nvSpPr>
          <p:cNvPr id="3" name="Espace réservé du contenu 2">
            <a:extLst>
              <a:ext uri="{FF2B5EF4-FFF2-40B4-BE49-F238E27FC236}">
                <a16:creationId xmlns:a16="http://schemas.microsoft.com/office/drawing/2014/main" id="{2714DD39-EF2B-3006-B119-E61088685B16}"/>
              </a:ext>
            </a:extLst>
          </p:cNvPr>
          <p:cNvSpPr>
            <a:spLocks noGrp="1"/>
          </p:cNvSpPr>
          <p:nvPr>
            <p:ph idx="1"/>
          </p:nvPr>
        </p:nvSpPr>
        <p:spPr/>
        <p:txBody>
          <a:bodyPr>
            <a:normAutofit/>
          </a:bodyPr>
          <a:lstStyle/>
          <a:p>
            <a:r>
              <a:rPr lang="fr-BE" dirty="0"/>
              <a:t>Un nouveau formulaire de demande d’agrément est disponible en version papier, et prochainement en version électronique (New)</a:t>
            </a:r>
          </a:p>
          <a:p>
            <a:endParaRPr lang="fr-BE" dirty="0"/>
          </a:p>
          <a:p>
            <a:r>
              <a:rPr lang="fr-BE" dirty="0"/>
              <a:t>Où ?</a:t>
            </a:r>
          </a:p>
          <a:p>
            <a:pPr lvl="1"/>
            <a:r>
              <a:rPr lang="fr-BE" dirty="0"/>
              <a:t>Sur le portail « wallonie.be » (prochainement) et </a:t>
            </a:r>
          </a:p>
          <a:p>
            <a:pPr lvl="1"/>
            <a:r>
              <a:rPr lang="fr-BE" dirty="0"/>
              <a:t>sur le portail « environnement.wallonie.be » (prochainement)</a:t>
            </a:r>
          </a:p>
          <a:p>
            <a:pPr lvl="1"/>
            <a:r>
              <a:rPr lang="fr-BE" dirty="0"/>
              <a:t>Chez moi pour la version ‘papier’</a:t>
            </a:r>
          </a:p>
        </p:txBody>
      </p:sp>
    </p:spTree>
    <p:extLst>
      <p:ext uri="{BB962C8B-B14F-4D97-AF65-F5344CB8AC3E}">
        <p14:creationId xmlns:p14="http://schemas.microsoft.com/office/powerpoint/2010/main" val="24210687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947B04-D980-40A0-8D05-593185AEDE6E}"/>
              </a:ext>
            </a:extLst>
          </p:cNvPr>
          <p:cNvSpPr>
            <a:spLocks noGrp="1"/>
          </p:cNvSpPr>
          <p:nvPr>
            <p:ph type="title"/>
          </p:nvPr>
        </p:nvSpPr>
        <p:spPr/>
        <p:txBody>
          <a:bodyPr/>
          <a:lstStyle/>
          <a:p>
            <a:r>
              <a:rPr lang="fr-BE" dirty="0"/>
              <a:t>Formulaire de demande d’agrément</a:t>
            </a:r>
          </a:p>
        </p:txBody>
      </p:sp>
      <p:sp>
        <p:nvSpPr>
          <p:cNvPr id="3" name="Espace réservé du contenu 2">
            <a:extLst>
              <a:ext uri="{FF2B5EF4-FFF2-40B4-BE49-F238E27FC236}">
                <a16:creationId xmlns:a16="http://schemas.microsoft.com/office/drawing/2014/main" id="{408097CE-BF58-CD60-E380-4D665820BC9B}"/>
              </a:ext>
            </a:extLst>
          </p:cNvPr>
          <p:cNvSpPr>
            <a:spLocks noGrp="1"/>
          </p:cNvSpPr>
          <p:nvPr>
            <p:ph idx="1"/>
          </p:nvPr>
        </p:nvSpPr>
        <p:spPr/>
        <p:txBody>
          <a:bodyPr/>
          <a:lstStyle/>
          <a:p>
            <a:pPr marL="342900" lvl="1" indent="-342900">
              <a:buFont typeface="Arial"/>
              <a:buChar char="•"/>
            </a:pPr>
            <a:r>
              <a:rPr lang="fr-BE" sz="2800" dirty="0"/>
              <a:t>Quand?</a:t>
            </a:r>
          </a:p>
          <a:p>
            <a:pPr marL="457200" lvl="1" indent="0">
              <a:buNone/>
            </a:pPr>
            <a:r>
              <a:rPr lang="fr-BE" dirty="0"/>
              <a:t>Bientôt </a:t>
            </a:r>
            <a:r>
              <a:rPr lang="fr-BE" dirty="0">
                <a:sym typeface="Wingdings" panose="05000000000000000000" pitchFamily="2" charset="2"/>
              </a:rPr>
              <a:t> pour la version électronique  : elle est en cours de finalisation et sera prochainement publiée</a:t>
            </a:r>
          </a:p>
          <a:p>
            <a:pPr marL="457200" lvl="1" indent="0">
              <a:buNone/>
            </a:pPr>
            <a:endParaRPr lang="fr-BE" dirty="0">
              <a:sym typeface="Wingdings" panose="05000000000000000000" pitchFamily="2" charset="2"/>
            </a:endParaRPr>
          </a:p>
          <a:p>
            <a:pPr marL="457200" lvl="1" indent="0">
              <a:buNone/>
            </a:pPr>
            <a:r>
              <a:rPr lang="fr-BE" dirty="0">
                <a:sym typeface="Wingdings" panose="05000000000000000000" pitchFamily="2" charset="2"/>
              </a:rPr>
              <a:t>Pour la version papier, dès maintenant.</a:t>
            </a:r>
            <a:endParaRPr lang="fr-BE" dirty="0"/>
          </a:p>
          <a:p>
            <a:endParaRPr lang="fr-BE" dirty="0"/>
          </a:p>
        </p:txBody>
      </p:sp>
    </p:spTree>
    <p:extLst>
      <p:ext uri="{BB962C8B-B14F-4D97-AF65-F5344CB8AC3E}">
        <p14:creationId xmlns:p14="http://schemas.microsoft.com/office/powerpoint/2010/main" val="8473948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DDA62E-D20F-3210-60F8-97FBD6F6D0EC}"/>
              </a:ext>
            </a:extLst>
          </p:cNvPr>
          <p:cNvSpPr>
            <a:spLocks noGrp="1"/>
          </p:cNvSpPr>
          <p:nvPr>
            <p:ph type="title"/>
          </p:nvPr>
        </p:nvSpPr>
        <p:spPr/>
        <p:txBody>
          <a:bodyPr>
            <a:normAutofit/>
          </a:bodyPr>
          <a:lstStyle/>
          <a:p>
            <a:r>
              <a:rPr lang="fr-BE" dirty="0"/>
              <a:t>1) Identification du demandeur:</a:t>
            </a:r>
          </a:p>
        </p:txBody>
      </p:sp>
      <p:sp>
        <p:nvSpPr>
          <p:cNvPr id="3" name="Espace réservé du contenu 2">
            <a:extLst>
              <a:ext uri="{FF2B5EF4-FFF2-40B4-BE49-F238E27FC236}">
                <a16:creationId xmlns:a16="http://schemas.microsoft.com/office/drawing/2014/main" id="{05E89694-F56D-E77D-4225-C5942F0CF5AB}"/>
              </a:ext>
            </a:extLst>
          </p:cNvPr>
          <p:cNvSpPr>
            <a:spLocks noGrp="1"/>
          </p:cNvSpPr>
          <p:nvPr>
            <p:ph idx="1"/>
          </p:nvPr>
        </p:nvSpPr>
        <p:spPr/>
        <p:txBody>
          <a:bodyPr>
            <a:normAutofit/>
          </a:bodyPr>
          <a:lstStyle/>
          <a:p>
            <a:pPr marL="0" indent="0">
              <a:buNone/>
            </a:pPr>
            <a:r>
              <a:rPr lang="fr-BE" dirty="0"/>
              <a:t>Coordonnées classiques : dénomination, forme juridique, numéro d’entreprise, adresse, … </a:t>
            </a:r>
            <a:r>
              <a:rPr lang="fr-BE" dirty="0">
                <a:sym typeface="Wingdings" panose="05000000000000000000" pitchFamily="2" charset="2"/>
              </a:rPr>
              <a:t> prérempli dans le formulaire électronique</a:t>
            </a:r>
            <a:br>
              <a:rPr lang="fr-BE" dirty="0"/>
            </a:br>
            <a:r>
              <a:rPr lang="fr-BE" dirty="0"/>
              <a:t>Demande si agréé IES ?</a:t>
            </a:r>
          </a:p>
          <a:p>
            <a:pPr marL="457200" indent="-457200">
              <a:buFont typeface="+mj-lt"/>
              <a:buAutoNum type="arabicPeriod"/>
            </a:pPr>
            <a:r>
              <a:rPr lang="fr-BE" dirty="0"/>
              <a:t>Personne de contact</a:t>
            </a:r>
          </a:p>
          <a:p>
            <a:pPr marL="457200" indent="-457200">
              <a:buFont typeface="+mj-lt"/>
              <a:buAutoNum type="arabicPeriod"/>
            </a:pPr>
            <a:r>
              <a:rPr lang="fr-BE" dirty="0"/>
              <a:t>Coordonnées bancaires </a:t>
            </a:r>
            <a:br>
              <a:rPr lang="fr-BE" dirty="0"/>
            </a:br>
            <a:r>
              <a:rPr lang="fr-BE" dirty="0"/>
              <a:t>Seront utilisées pour le versement des compensations : attention à l’exactitude </a:t>
            </a:r>
            <a:r>
              <a:rPr lang="fr-BE" dirty="0">
                <a:sym typeface="Wingdings" panose="05000000000000000000" pitchFamily="2" charset="2"/>
              </a:rPr>
              <a:t></a:t>
            </a:r>
            <a:endParaRPr lang="fr-BE" dirty="0"/>
          </a:p>
          <a:p>
            <a:pPr marL="457200" indent="-457200">
              <a:buAutoNum type="arabicParenR"/>
            </a:pPr>
            <a:endParaRPr lang="fr-BE" dirty="0"/>
          </a:p>
          <a:p>
            <a:endParaRPr lang="fr-BE" sz="1800" kern="15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631561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DDA62E-D20F-3210-60F8-97FBD6F6D0EC}"/>
              </a:ext>
            </a:extLst>
          </p:cNvPr>
          <p:cNvSpPr>
            <a:spLocks noGrp="1"/>
          </p:cNvSpPr>
          <p:nvPr>
            <p:ph type="title"/>
          </p:nvPr>
        </p:nvSpPr>
        <p:spPr/>
        <p:txBody>
          <a:bodyPr>
            <a:normAutofit/>
          </a:bodyPr>
          <a:lstStyle/>
          <a:p>
            <a:r>
              <a:rPr lang="fr-BE" dirty="0"/>
              <a:t>1) Identification du demandeur:</a:t>
            </a:r>
          </a:p>
        </p:txBody>
      </p:sp>
      <p:sp>
        <p:nvSpPr>
          <p:cNvPr id="3" name="Espace réservé du contenu 2">
            <a:extLst>
              <a:ext uri="{FF2B5EF4-FFF2-40B4-BE49-F238E27FC236}">
                <a16:creationId xmlns:a16="http://schemas.microsoft.com/office/drawing/2014/main" id="{05E89694-F56D-E77D-4225-C5942F0CF5AB}"/>
              </a:ext>
            </a:extLst>
          </p:cNvPr>
          <p:cNvSpPr>
            <a:spLocks noGrp="1"/>
          </p:cNvSpPr>
          <p:nvPr>
            <p:ph idx="1"/>
          </p:nvPr>
        </p:nvSpPr>
        <p:spPr/>
        <p:txBody>
          <a:bodyPr>
            <a:normAutofit fontScale="92500" lnSpcReduction="20000"/>
          </a:bodyPr>
          <a:lstStyle/>
          <a:p>
            <a:pPr marL="457200" indent="-457200">
              <a:buFont typeface="+mj-lt"/>
              <a:buAutoNum type="arabicPeriod" startAt="3"/>
            </a:pPr>
            <a:r>
              <a:rPr lang="fr-BE" dirty="0"/>
              <a:t>Coordonnées des unités d’établissements</a:t>
            </a:r>
            <a:br>
              <a:rPr lang="fr-BE" dirty="0"/>
            </a:br>
            <a:r>
              <a:rPr lang="fr-BE" dirty="0"/>
              <a:t>= liste des magasins et des centres de tri</a:t>
            </a:r>
            <a:br>
              <a:rPr lang="fr-BE" dirty="0"/>
            </a:br>
            <a:endParaRPr lang="fr-BE" dirty="0"/>
          </a:p>
          <a:p>
            <a:pPr marL="457200" indent="-457200">
              <a:buFont typeface="+mj-lt"/>
              <a:buAutoNum type="arabicPeriod" startAt="4"/>
            </a:pPr>
            <a:r>
              <a:rPr lang="fr-BE" dirty="0"/>
              <a:t>Objet social de l’entreprise</a:t>
            </a:r>
            <a:br>
              <a:rPr lang="fr-BE" dirty="0"/>
            </a:br>
            <a:r>
              <a:rPr lang="fr-BE" dirty="0"/>
              <a:t>= Clause ‘SIEG’</a:t>
            </a:r>
          </a:p>
          <a:p>
            <a:pPr marL="457200" indent="-457200">
              <a:buFont typeface="+mj-lt"/>
              <a:buAutoNum type="arabicPeriod" startAt="4"/>
            </a:pPr>
            <a:r>
              <a:rPr lang="fr-BE" dirty="0"/>
              <a:t>Contrat d’assurance Responsabilité civile</a:t>
            </a:r>
            <a:br>
              <a:rPr lang="fr-BE" dirty="0"/>
            </a:br>
            <a:r>
              <a:rPr lang="fr-BE" dirty="0"/>
              <a:t>si déjà conclu, à joindre à la demande</a:t>
            </a:r>
          </a:p>
          <a:p>
            <a:pPr marL="457200" indent="-457200">
              <a:buFont typeface="+mj-lt"/>
              <a:buAutoNum type="arabicPeriod" startAt="4"/>
            </a:pPr>
            <a:r>
              <a:rPr lang="fr-BE" dirty="0"/>
              <a:t>Liste des autorisations environnementales et agréments</a:t>
            </a:r>
            <a:br>
              <a:rPr lang="fr-BE" dirty="0"/>
            </a:br>
            <a:r>
              <a:rPr lang="fr-BE" b="1" dirty="0"/>
              <a:t>simple liste avec les références</a:t>
            </a:r>
            <a:r>
              <a:rPr lang="fr-BE" dirty="0"/>
              <a:t>, plus de document à fournir (comme le permis d’environnement par ex).</a:t>
            </a:r>
          </a:p>
          <a:p>
            <a:pPr marL="457200" indent="-457200">
              <a:buFont typeface="+mj-lt"/>
              <a:buAutoNum type="arabicPeriod" startAt="4"/>
            </a:pPr>
            <a:endParaRPr lang="fr-BE" dirty="0"/>
          </a:p>
          <a:p>
            <a:pPr marL="457200" indent="-457200">
              <a:buAutoNum type="arabicParenR"/>
            </a:pPr>
            <a:endParaRPr lang="fr-BE" dirty="0"/>
          </a:p>
          <a:p>
            <a:endParaRPr lang="fr-BE" sz="1800" kern="15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781371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55ADFB-355D-9653-D7EA-10F813233851}"/>
              </a:ext>
            </a:extLst>
          </p:cNvPr>
          <p:cNvSpPr>
            <a:spLocks noGrp="1"/>
          </p:cNvSpPr>
          <p:nvPr>
            <p:ph type="title"/>
          </p:nvPr>
        </p:nvSpPr>
        <p:spPr/>
        <p:txBody>
          <a:bodyPr>
            <a:normAutofit/>
          </a:bodyPr>
          <a:lstStyle/>
          <a:p>
            <a:r>
              <a:rPr lang="fr-BE" dirty="0"/>
              <a:t>2) Activités de l’entreprise</a:t>
            </a:r>
            <a:endParaRPr lang="fr-BE" dirty="0">
              <a:solidFill>
                <a:schemeClr val="tx1"/>
              </a:solidFill>
            </a:endParaRPr>
          </a:p>
        </p:txBody>
      </p:sp>
      <p:sp>
        <p:nvSpPr>
          <p:cNvPr id="3" name="Espace réservé du contenu 2">
            <a:extLst>
              <a:ext uri="{FF2B5EF4-FFF2-40B4-BE49-F238E27FC236}">
                <a16:creationId xmlns:a16="http://schemas.microsoft.com/office/drawing/2014/main" id="{82D1F5A7-CB5A-21D2-E17D-E263BC9EBFB2}"/>
              </a:ext>
            </a:extLst>
          </p:cNvPr>
          <p:cNvSpPr>
            <a:spLocks noGrp="1"/>
          </p:cNvSpPr>
          <p:nvPr>
            <p:ph idx="1"/>
          </p:nvPr>
        </p:nvSpPr>
        <p:spPr/>
        <p:txBody>
          <a:bodyPr/>
          <a:lstStyle/>
          <a:p>
            <a:pPr marL="0" indent="0">
              <a:buNone/>
            </a:pPr>
            <a:r>
              <a:rPr lang="fr-BE" sz="1800" b="1" dirty="0">
                <a:solidFill>
                  <a:srgbClr val="000000"/>
                </a:solidFill>
                <a:latin typeface="Verdana" panose="020B0604030504040204" pitchFamily="34" charset="0"/>
                <a:ea typeface="DejaVu Sans"/>
                <a:cs typeface="Mangal" panose="02040503050203030202" pitchFamily="18" charset="0"/>
              </a:rPr>
              <a:t>2.1 </a:t>
            </a:r>
            <a:r>
              <a:rPr lang="fr-BE" sz="1800" b="1" dirty="0">
                <a:solidFill>
                  <a:srgbClr val="000000"/>
                </a:solidFill>
                <a:effectLst/>
                <a:latin typeface="Verdana" panose="020B0604030504040204" pitchFamily="34" charset="0"/>
                <a:ea typeface="DejaVu Sans"/>
                <a:cs typeface="Mangal" panose="02040503050203030202" pitchFamily="18" charset="0"/>
              </a:rPr>
              <a:t>Description de l’activité actuelle :</a:t>
            </a:r>
          </a:p>
          <a:p>
            <a:pPr lvl="1"/>
            <a:r>
              <a:rPr lang="fr-BE" sz="1400" b="1" dirty="0">
                <a:solidFill>
                  <a:srgbClr val="000000"/>
                </a:solidFill>
                <a:latin typeface="Verdana" panose="020B0604030504040204" pitchFamily="34" charset="0"/>
                <a:ea typeface="DejaVu Sans"/>
                <a:cs typeface="Mangal" panose="02040503050203030202" pitchFamily="18" charset="0"/>
              </a:rPr>
              <a:t>Description de la nature et des quantités de déchets concernés par la demande.</a:t>
            </a:r>
          </a:p>
          <a:p>
            <a:pPr lvl="1"/>
            <a:r>
              <a:rPr lang="fr-BE" sz="1400" b="1" dirty="0">
                <a:solidFill>
                  <a:srgbClr val="000000"/>
                </a:solidFill>
                <a:latin typeface="Verdana" panose="020B0604030504040204" pitchFamily="34" charset="0"/>
                <a:ea typeface="DejaVu Sans"/>
                <a:cs typeface="Mangal" panose="02040503050203030202" pitchFamily="18" charset="0"/>
              </a:rPr>
              <a:t>Zone géographique desservie par la collecte</a:t>
            </a:r>
          </a:p>
          <a:p>
            <a:pPr lvl="1"/>
            <a:r>
              <a:rPr lang="fr-BE" sz="1400" b="1" dirty="0">
                <a:solidFill>
                  <a:srgbClr val="000000"/>
                </a:solidFill>
                <a:effectLst/>
                <a:latin typeface="Verdana" panose="020B0604030504040204" pitchFamily="34" charset="0"/>
                <a:ea typeface="DejaVu Sans"/>
                <a:cs typeface="Mangal" panose="02040503050203030202" pitchFamily="18" charset="0"/>
              </a:rPr>
              <a:t>Démarche de progrès en matière de qualité</a:t>
            </a:r>
          </a:p>
          <a:p>
            <a:pPr lvl="1"/>
            <a:endParaRPr lang="fr-BE" sz="1400" b="1" dirty="0">
              <a:solidFill>
                <a:srgbClr val="000000"/>
              </a:solidFill>
              <a:latin typeface="Verdana" panose="020B0604030504040204" pitchFamily="34" charset="0"/>
              <a:ea typeface="DejaVu Sans"/>
              <a:cs typeface="Mangal" panose="02040503050203030202" pitchFamily="18" charset="0"/>
            </a:endParaRPr>
          </a:p>
          <a:p>
            <a:pPr lvl="1"/>
            <a:endParaRPr lang="fr-BE" sz="1400" b="1" dirty="0">
              <a:solidFill>
                <a:srgbClr val="000000"/>
              </a:solidFill>
              <a:effectLst/>
              <a:latin typeface="Verdana" panose="020B0604030504040204" pitchFamily="34" charset="0"/>
              <a:ea typeface="DejaVu Sans"/>
              <a:cs typeface="Mangal" panose="02040503050203030202" pitchFamily="18" charset="0"/>
            </a:endParaRPr>
          </a:p>
          <a:p>
            <a:pPr marL="0" indent="0">
              <a:buNone/>
            </a:pPr>
            <a:r>
              <a:rPr lang="fr-BE" sz="1800" b="1" dirty="0">
                <a:solidFill>
                  <a:srgbClr val="000000"/>
                </a:solidFill>
                <a:latin typeface="Verdana" panose="020B0604030504040204" pitchFamily="34" charset="0"/>
                <a:cs typeface="Mangal" panose="02040503050203030202" pitchFamily="18" charset="0"/>
              </a:rPr>
              <a:t>2.2 Emploi :</a:t>
            </a:r>
          </a:p>
          <a:p>
            <a:pPr lvl="1"/>
            <a:r>
              <a:rPr lang="fr-BE" sz="1400" b="1" dirty="0">
                <a:solidFill>
                  <a:srgbClr val="000000"/>
                </a:solidFill>
                <a:latin typeface="Verdana" panose="020B0604030504040204" pitchFamily="34" charset="0"/>
                <a:cs typeface="Mangal" panose="02040503050203030202" pitchFamily="18" charset="0"/>
              </a:rPr>
              <a:t>Données concernant les ETP et la masse salariale nécessaire au calcul de la compensation ‘emploi’</a:t>
            </a:r>
          </a:p>
        </p:txBody>
      </p:sp>
    </p:spTree>
    <p:extLst>
      <p:ext uri="{BB962C8B-B14F-4D97-AF65-F5344CB8AC3E}">
        <p14:creationId xmlns:p14="http://schemas.microsoft.com/office/powerpoint/2010/main" val="10055456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E0D91A-5429-230B-3C32-2DE62ABFCF46}"/>
              </a:ext>
            </a:extLst>
          </p:cNvPr>
          <p:cNvSpPr>
            <a:spLocks noGrp="1"/>
          </p:cNvSpPr>
          <p:nvPr>
            <p:ph type="title"/>
          </p:nvPr>
        </p:nvSpPr>
        <p:spPr/>
        <p:txBody>
          <a:bodyPr/>
          <a:lstStyle/>
          <a:p>
            <a:r>
              <a:rPr lang="fr-BE" dirty="0"/>
              <a:t>2) Activités de l’entreprise</a:t>
            </a:r>
          </a:p>
        </p:txBody>
      </p:sp>
      <p:sp>
        <p:nvSpPr>
          <p:cNvPr id="3" name="Espace réservé du contenu 2">
            <a:extLst>
              <a:ext uri="{FF2B5EF4-FFF2-40B4-BE49-F238E27FC236}">
                <a16:creationId xmlns:a16="http://schemas.microsoft.com/office/drawing/2014/main" id="{045A71AA-14D5-9DBF-9D29-DE42BEB168FD}"/>
              </a:ext>
            </a:extLst>
          </p:cNvPr>
          <p:cNvSpPr>
            <a:spLocks noGrp="1"/>
          </p:cNvSpPr>
          <p:nvPr>
            <p:ph idx="1"/>
          </p:nvPr>
        </p:nvSpPr>
        <p:spPr/>
        <p:txBody>
          <a:bodyPr/>
          <a:lstStyle/>
          <a:p>
            <a:pPr marL="0" indent="0">
              <a:buNone/>
            </a:pPr>
            <a:r>
              <a:rPr lang="fr-BE" sz="1800" b="1" dirty="0">
                <a:solidFill>
                  <a:srgbClr val="000000"/>
                </a:solidFill>
                <a:effectLst/>
                <a:latin typeface="Verdana" panose="020B0604030504040204" pitchFamily="34" charset="0"/>
                <a:ea typeface="DejaVu Sans"/>
                <a:cs typeface="Mangal" panose="02040503050203030202" pitchFamily="18" charset="0"/>
              </a:rPr>
              <a:t>2.3 Flux de déchets</a:t>
            </a:r>
          </a:p>
          <a:p>
            <a:pPr lvl="1"/>
            <a:r>
              <a:rPr lang="fr-BE" dirty="0"/>
              <a:t>Description du Système de mesure des flux collectés</a:t>
            </a:r>
          </a:p>
          <a:p>
            <a:pPr lvl="1"/>
            <a:r>
              <a:rPr lang="fr-BE" dirty="0"/>
              <a:t>Description du système de mesure des flux préparés en vue du réemploi</a:t>
            </a:r>
          </a:p>
          <a:p>
            <a:pPr lvl="1"/>
            <a:r>
              <a:rPr lang="fr-BE" dirty="0"/>
              <a:t>Description des modalités de stockage des flux collectés et des flux préparés en vue du réemploi</a:t>
            </a:r>
          </a:p>
        </p:txBody>
      </p:sp>
    </p:spTree>
    <p:extLst>
      <p:ext uri="{BB962C8B-B14F-4D97-AF65-F5344CB8AC3E}">
        <p14:creationId xmlns:p14="http://schemas.microsoft.com/office/powerpoint/2010/main" val="42356827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E0D91A-5429-230B-3C32-2DE62ABFCF46}"/>
              </a:ext>
            </a:extLst>
          </p:cNvPr>
          <p:cNvSpPr>
            <a:spLocks noGrp="1"/>
          </p:cNvSpPr>
          <p:nvPr>
            <p:ph type="title"/>
          </p:nvPr>
        </p:nvSpPr>
        <p:spPr/>
        <p:txBody>
          <a:bodyPr/>
          <a:lstStyle/>
          <a:p>
            <a:r>
              <a:rPr lang="fr-BE" dirty="0"/>
              <a:t>2) Activités de l’entreprise</a:t>
            </a:r>
          </a:p>
        </p:txBody>
      </p:sp>
      <p:sp>
        <p:nvSpPr>
          <p:cNvPr id="3" name="Espace réservé du contenu 2">
            <a:extLst>
              <a:ext uri="{FF2B5EF4-FFF2-40B4-BE49-F238E27FC236}">
                <a16:creationId xmlns:a16="http://schemas.microsoft.com/office/drawing/2014/main" id="{045A71AA-14D5-9DBF-9D29-DE42BEB168FD}"/>
              </a:ext>
            </a:extLst>
          </p:cNvPr>
          <p:cNvSpPr>
            <a:spLocks noGrp="1"/>
          </p:cNvSpPr>
          <p:nvPr>
            <p:ph idx="1"/>
          </p:nvPr>
        </p:nvSpPr>
        <p:spPr/>
        <p:txBody>
          <a:bodyPr>
            <a:normAutofit/>
          </a:bodyPr>
          <a:lstStyle/>
          <a:p>
            <a:pPr marL="0" indent="0">
              <a:buNone/>
            </a:pPr>
            <a:r>
              <a:rPr lang="fr-BE" sz="1800" b="1" dirty="0">
                <a:solidFill>
                  <a:srgbClr val="000000"/>
                </a:solidFill>
                <a:effectLst/>
                <a:latin typeface="Verdana" panose="020B0604030504040204" pitchFamily="34" charset="0"/>
                <a:ea typeface="DejaVu Sans"/>
                <a:cs typeface="Mangal" panose="02040503050203030202" pitchFamily="18" charset="0"/>
              </a:rPr>
              <a:t>2.4 Collecte et réemploi</a:t>
            </a:r>
          </a:p>
          <a:p>
            <a:pPr marL="0" indent="0">
              <a:buNone/>
            </a:pPr>
            <a:r>
              <a:rPr lang="fr-BE" sz="2000" dirty="0"/>
              <a:t>Description de l’organisation de la collecte</a:t>
            </a:r>
          </a:p>
          <a:p>
            <a:pPr marL="0" indent="0">
              <a:buNone/>
            </a:pPr>
            <a:r>
              <a:rPr lang="fr-BE" sz="2000" dirty="0"/>
              <a:t>Données : quantités collectées les 3 dernières années complètes</a:t>
            </a:r>
            <a:br>
              <a:rPr lang="fr-BE" sz="2000" dirty="0"/>
            </a:br>
            <a:endParaRPr lang="fr-BE" sz="2000" dirty="0"/>
          </a:p>
          <a:p>
            <a:pPr marL="0" indent="0">
              <a:buNone/>
            </a:pPr>
            <a:r>
              <a:rPr lang="fr-BE" sz="2000" dirty="0"/>
              <a:t>Description de la préparation au réemploi</a:t>
            </a:r>
          </a:p>
          <a:p>
            <a:pPr marL="0" indent="0">
              <a:buNone/>
            </a:pPr>
            <a:r>
              <a:rPr lang="fr-BE" sz="2000" dirty="0"/>
              <a:t>Description des actes de réparation envisagés</a:t>
            </a:r>
          </a:p>
          <a:p>
            <a:pPr marL="0" indent="0">
              <a:buNone/>
            </a:pPr>
            <a:r>
              <a:rPr lang="fr-BE" sz="2000" dirty="0"/>
              <a:t>Données : tonnages réemployés les 3 dernières années complètes</a:t>
            </a:r>
          </a:p>
          <a:p>
            <a:pPr marL="0" indent="0">
              <a:buNone/>
            </a:pPr>
            <a:r>
              <a:rPr lang="fr-BE" sz="1800" i="1" dirty="0"/>
              <a:t>    si vous ne disposez pas des données détaillées pour les Encombrants, indiquez le total en ‘autres objets valorisables’</a:t>
            </a:r>
          </a:p>
          <a:p>
            <a:pPr marL="0" indent="0">
              <a:buNone/>
            </a:pPr>
            <a:endParaRPr lang="fr-BE" sz="2000" dirty="0"/>
          </a:p>
        </p:txBody>
      </p:sp>
      <p:pic>
        <p:nvPicPr>
          <p:cNvPr id="6" name="Image 5" descr="Une image contenant Graphique, capture d’écran&#10;&#10;Description générée automatiquement">
            <a:extLst>
              <a:ext uri="{FF2B5EF4-FFF2-40B4-BE49-F238E27FC236}">
                <a16:creationId xmlns:a16="http://schemas.microsoft.com/office/drawing/2014/main" id="{939D1891-D2A1-AC41-616A-4CF9AD38FCEB}"/>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463243" y="3549995"/>
            <a:ext cx="532149" cy="399112"/>
          </a:xfrm>
          <a:prstGeom prst="rect">
            <a:avLst/>
          </a:prstGeom>
        </p:spPr>
      </p:pic>
    </p:spTree>
    <p:extLst>
      <p:ext uri="{BB962C8B-B14F-4D97-AF65-F5344CB8AC3E}">
        <p14:creationId xmlns:p14="http://schemas.microsoft.com/office/powerpoint/2010/main" val="9296216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E0D91A-5429-230B-3C32-2DE62ABFCF46}"/>
              </a:ext>
            </a:extLst>
          </p:cNvPr>
          <p:cNvSpPr>
            <a:spLocks noGrp="1"/>
          </p:cNvSpPr>
          <p:nvPr>
            <p:ph type="title"/>
          </p:nvPr>
        </p:nvSpPr>
        <p:spPr/>
        <p:txBody>
          <a:bodyPr/>
          <a:lstStyle/>
          <a:p>
            <a:r>
              <a:rPr lang="fr-BE" dirty="0"/>
              <a:t>2) Activités de l’entreprise</a:t>
            </a:r>
          </a:p>
        </p:txBody>
      </p:sp>
      <p:sp>
        <p:nvSpPr>
          <p:cNvPr id="3" name="Espace réservé du contenu 2">
            <a:extLst>
              <a:ext uri="{FF2B5EF4-FFF2-40B4-BE49-F238E27FC236}">
                <a16:creationId xmlns:a16="http://schemas.microsoft.com/office/drawing/2014/main" id="{045A71AA-14D5-9DBF-9D29-DE42BEB168FD}"/>
              </a:ext>
            </a:extLst>
          </p:cNvPr>
          <p:cNvSpPr>
            <a:spLocks noGrp="1"/>
          </p:cNvSpPr>
          <p:nvPr>
            <p:ph idx="1"/>
          </p:nvPr>
        </p:nvSpPr>
        <p:spPr/>
        <p:txBody>
          <a:bodyPr>
            <a:normAutofit/>
          </a:bodyPr>
          <a:lstStyle/>
          <a:p>
            <a:pPr marL="0" indent="0">
              <a:buNone/>
            </a:pPr>
            <a:r>
              <a:rPr lang="fr-BE" sz="1800" b="1" dirty="0">
                <a:solidFill>
                  <a:srgbClr val="000000"/>
                </a:solidFill>
                <a:effectLst/>
                <a:latin typeface="Verdana" panose="020B0604030504040204" pitchFamily="34" charset="0"/>
                <a:ea typeface="DejaVu Sans"/>
                <a:cs typeface="Mangal" panose="02040503050203030202" pitchFamily="18" charset="0"/>
              </a:rPr>
              <a:t>2.5 Mise en vente des produits</a:t>
            </a:r>
          </a:p>
          <a:p>
            <a:pPr marL="0" indent="0">
              <a:buNone/>
            </a:pPr>
            <a:r>
              <a:rPr lang="fr-BE" sz="2000" kern="0" dirty="0">
                <a:effectLst/>
                <a:latin typeface="Arial" panose="020B0604020202020204" pitchFamily="34" charset="0"/>
                <a:ea typeface="Calibri" panose="020F0502020204030204" pitchFamily="34" charset="0"/>
                <a:cs typeface="Arial" panose="020B0604020202020204" pitchFamily="34" charset="0"/>
              </a:rPr>
              <a:t>Les produits mis en vente sont-ils destinés au grand public ?</a:t>
            </a:r>
          </a:p>
          <a:p>
            <a:pPr marL="0" indent="0">
              <a:buNone/>
            </a:pPr>
            <a:r>
              <a:rPr lang="fr-BE" sz="2000" dirty="0">
                <a:effectLst/>
                <a:latin typeface="Arial" panose="020B0604020202020204" pitchFamily="34" charset="0"/>
                <a:ea typeface="Calibri" panose="020F0502020204030204" pitchFamily="34" charset="0"/>
                <a:cs typeface="Arial" panose="020B0604020202020204" pitchFamily="34" charset="0"/>
              </a:rPr>
              <a:t>Vos magasins doivent être accessibles durant au moins douze heures par semaine à </a:t>
            </a:r>
            <a:r>
              <a:rPr lang="fr-BE" sz="2000" dirty="0">
                <a:latin typeface="Arial" panose="020B0604020202020204" pitchFamily="34" charset="0"/>
                <a:ea typeface="Calibri" panose="020F0502020204030204" pitchFamily="34" charset="0"/>
                <a:cs typeface="Arial" panose="020B0604020202020204" pitchFamily="34" charset="0"/>
              </a:rPr>
              <a:t>répartir sur trois jours au minimum et au moins un jour jusqu’à vingt heures, du lundi au vendredi, ou un minimum de trois heures le samedi ou le dimanche</a:t>
            </a:r>
          </a:p>
          <a:p>
            <a:pPr marL="0" indent="0">
              <a:buNone/>
            </a:pPr>
            <a:endParaRPr lang="fr-BE" sz="2000" dirty="0">
              <a:latin typeface="Arial" panose="020B0604020202020204" pitchFamily="34" charset="0"/>
              <a:ea typeface="Calibri" panose="020F0502020204030204" pitchFamily="34" charset="0"/>
              <a:cs typeface="Arial" panose="020B0604020202020204" pitchFamily="34" charset="0"/>
            </a:endParaRPr>
          </a:p>
          <a:p>
            <a:pPr marL="0" indent="0">
              <a:buNone/>
            </a:pPr>
            <a:r>
              <a:rPr lang="fr-BE" sz="2000" dirty="0">
                <a:latin typeface="Arial" panose="020B0604020202020204" pitchFamily="34" charset="0"/>
                <a:ea typeface="Calibri" panose="020F0502020204030204" pitchFamily="34" charset="0"/>
                <a:cs typeface="Arial" panose="020B0604020202020204" pitchFamily="34" charset="0"/>
              </a:rPr>
              <a:t>Si ce n’est pas le cas, vous devrez vous engager à les rendre accessibles sans quoi l’agrément sera refusé…</a:t>
            </a:r>
          </a:p>
        </p:txBody>
      </p:sp>
    </p:spTree>
    <p:extLst>
      <p:ext uri="{BB962C8B-B14F-4D97-AF65-F5344CB8AC3E}">
        <p14:creationId xmlns:p14="http://schemas.microsoft.com/office/powerpoint/2010/main" val="6074198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CF87AE-C3B5-2701-D8FA-6FB040B33E97}"/>
              </a:ext>
            </a:extLst>
          </p:cNvPr>
          <p:cNvSpPr>
            <a:spLocks noGrp="1"/>
          </p:cNvSpPr>
          <p:nvPr>
            <p:ph type="title"/>
          </p:nvPr>
        </p:nvSpPr>
        <p:spPr/>
        <p:txBody>
          <a:bodyPr/>
          <a:lstStyle/>
          <a:p>
            <a:r>
              <a:rPr lang="fr-BE" dirty="0"/>
              <a:t>3. Activité future</a:t>
            </a:r>
          </a:p>
        </p:txBody>
      </p:sp>
      <p:sp>
        <p:nvSpPr>
          <p:cNvPr id="3" name="Espace réservé du contenu 2">
            <a:extLst>
              <a:ext uri="{FF2B5EF4-FFF2-40B4-BE49-F238E27FC236}">
                <a16:creationId xmlns:a16="http://schemas.microsoft.com/office/drawing/2014/main" id="{E3B32BDA-E2F1-0143-E323-9E3705E00DC8}"/>
              </a:ext>
            </a:extLst>
          </p:cNvPr>
          <p:cNvSpPr>
            <a:spLocks noGrp="1"/>
          </p:cNvSpPr>
          <p:nvPr>
            <p:ph idx="1"/>
          </p:nvPr>
        </p:nvSpPr>
        <p:spPr/>
        <p:txBody>
          <a:bodyPr>
            <a:normAutofit fontScale="85000" lnSpcReduction="20000"/>
          </a:bodyPr>
          <a:lstStyle/>
          <a:p>
            <a:r>
              <a:rPr lang="fr-BE" dirty="0"/>
              <a:t>prévisions de réemploi</a:t>
            </a:r>
          </a:p>
          <a:p>
            <a:pPr lvl="1"/>
            <a:r>
              <a:rPr lang="fr-BE" dirty="0"/>
              <a:t>Sur 5 ans</a:t>
            </a:r>
          </a:p>
          <a:p>
            <a:pPr lvl="1"/>
            <a:r>
              <a:rPr lang="fr-BE" dirty="0"/>
              <a:t>En tonnes</a:t>
            </a:r>
          </a:p>
          <a:p>
            <a:pPr lvl="1"/>
            <a:r>
              <a:rPr lang="fr-BE" dirty="0"/>
              <a:t>Par catégorie ou sous-catégorie de bien repris à l’annexe 2.</a:t>
            </a:r>
          </a:p>
          <a:p>
            <a:endParaRPr lang="fr-BE" dirty="0"/>
          </a:p>
          <a:p>
            <a:r>
              <a:rPr lang="fr-BE" dirty="0"/>
              <a:t>Attention à la précision : ce sera la base de calcul de la compensation provisoire</a:t>
            </a:r>
          </a:p>
          <a:p>
            <a:pPr marL="0" indent="0">
              <a:buNone/>
            </a:pPr>
            <a:endParaRPr lang="fr-BE" dirty="0"/>
          </a:p>
          <a:p>
            <a:r>
              <a:rPr lang="fr-BE" dirty="0"/>
              <a:t>Et si en cours d’agrément cela doit être modifié?</a:t>
            </a:r>
          </a:p>
          <a:p>
            <a:pPr marL="400050" lvl="1" indent="0">
              <a:buNone/>
            </a:pPr>
            <a:r>
              <a:rPr lang="fr-BE" dirty="0"/>
              <a:t>Un courrier à mon attention indiquant les nouvelles prévisions et je procède à la modification dès l’année suivante</a:t>
            </a:r>
            <a:endParaRPr lang="fr-BE" dirty="0">
              <a:sym typeface="Wingdings" panose="05000000000000000000" pitchFamily="2" charset="2"/>
            </a:endParaRPr>
          </a:p>
        </p:txBody>
      </p:sp>
    </p:spTree>
    <p:extLst>
      <p:ext uri="{BB962C8B-B14F-4D97-AF65-F5344CB8AC3E}">
        <p14:creationId xmlns:p14="http://schemas.microsoft.com/office/powerpoint/2010/main" val="7666472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78DA36-A864-C417-5E5B-CBE03320E9BB}"/>
              </a:ext>
            </a:extLst>
          </p:cNvPr>
          <p:cNvSpPr>
            <a:spLocks noGrp="1"/>
          </p:cNvSpPr>
          <p:nvPr>
            <p:ph type="title"/>
          </p:nvPr>
        </p:nvSpPr>
        <p:spPr/>
        <p:txBody>
          <a:bodyPr/>
          <a:lstStyle/>
          <a:p>
            <a:r>
              <a:rPr lang="fr-BE" dirty="0"/>
              <a:t>4. Reporting </a:t>
            </a:r>
          </a:p>
        </p:txBody>
      </p:sp>
      <p:sp>
        <p:nvSpPr>
          <p:cNvPr id="3" name="Espace réservé du contenu 2">
            <a:extLst>
              <a:ext uri="{FF2B5EF4-FFF2-40B4-BE49-F238E27FC236}">
                <a16:creationId xmlns:a16="http://schemas.microsoft.com/office/drawing/2014/main" id="{10BC4331-5FAE-7343-496B-5AF675DF3830}"/>
              </a:ext>
            </a:extLst>
          </p:cNvPr>
          <p:cNvSpPr>
            <a:spLocks noGrp="1"/>
          </p:cNvSpPr>
          <p:nvPr>
            <p:ph idx="1"/>
          </p:nvPr>
        </p:nvSpPr>
        <p:spPr/>
        <p:txBody>
          <a:bodyPr>
            <a:normAutofit fontScale="92500" lnSpcReduction="20000"/>
          </a:bodyPr>
          <a:lstStyle/>
          <a:p>
            <a:r>
              <a:rPr lang="fr-BE" sz="1800" kern="0" dirty="0">
                <a:effectLst/>
                <a:latin typeface="Arial" panose="020B0604020202020204" pitchFamily="34" charset="0"/>
                <a:ea typeface="Times New Roman" panose="02020603050405020304" pitchFamily="18" charset="0"/>
                <a:cs typeface="Arial" panose="020B0604020202020204" pitchFamily="34" charset="0"/>
              </a:rPr>
              <a:t>Description de la méthodologie pour établir le suivi des flux (comment allez-vous mesurer les tonnages ?)</a:t>
            </a:r>
            <a:br>
              <a:rPr lang="fr-BE" sz="1800" kern="0" dirty="0">
                <a:effectLst/>
                <a:latin typeface="Arial" panose="020B0604020202020204" pitchFamily="34" charset="0"/>
                <a:ea typeface="Times New Roman" panose="02020603050405020304" pitchFamily="18" charset="0"/>
                <a:cs typeface="Arial" panose="020B0604020202020204" pitchFamily="34" charset="0"/>
              </a:rPr>
            </a:br>
            <a:r>
              <a:rPr lang="fr-BE" sz="1800" kern="0" dirty="0">
                <a:latin typeface="Arial" panose="020B0604020202020204" pitchFamily="34" charset="0"/>
                <a:ea typeface="Times New Roman" panose="02020603050405020304" pitchFamily="18" charset="0"/>
                <a:cs typeface="Arial" panose="020B0604020202020204" pitchFamily="34" charset="0"/>
              </a:rPr>
              <a:t>Ces données seront nécessaires pour le calcul de la compensation ‘environnement’ </a:t>
            </a:r>
            <a:r>
              <a:rPr lang="fr-BE" sz="1800" kern="0" dirty="0">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deux méthodes acceptées : poids réels (pesées) et poids moyens (liste mise à jour annuellement). Mais comment allez-vous les appliquer?</a:t>
            </a:r>
          </a:p>
          <a:p>
            <a:endParaRPr lang="fr-BE" sz="1800" kern="0" dirty="0">
              <a:effectLst/>
              <a:latin typeface="Arial" panose="020B0604020202020204" pitchFamily="34" charset="0"/>
              <a:ea typeface="Times New Roman" panose="02020603050405020304" pitchFamily="18" charset="0"/>
              <a:cs typeface="Arial" panose="020B0604020202020204" pitchFamily="34" charset="0"/>
            </a:endParaRPr>
          </a:p>
          <a:p>
            <a:r>
              <a:rPr lang="fr-BE" sz="1800" kern="0" dirty="0">
                <a:effectLst/>
                <a:latin typeface="Arial" panose="020B0604020202020204" pitchFamily="34" charset="0"/>
                <a:ea typeface="Times New Roman" panose="02020603050405020304" pitchFamily="18" charset="0"/>
                <a:cs typeface="Arial" panose="020B0604020202020204" pitchFamily="34" charset="0"/>
              </a:rPr>
              <a:t>Description de</a:t>
            </a:r>
            <a:r>
              <a:rPr lang="fr-BE" sz="1800" dirty="0">
                <a:effectLst/>
                <a:latin typeface="Arial" panose="020B0604020202020204" pitchFamily="34" charset="0"/>
                <a:ea typeface="Times New Roman" panose="02020603050405020304" pitchFamily="18" charset="0"/>
                <a:cs typeface="Arial" panose="020B0604020202020204" pitchFamily="34" charset="0"/>
              </a:rPr>
              <a:t> la méthodologie pour établir le suivi des flux financier (comment allez-vous déterminer les chiffres d’affaires et les couts du réemploi ?)</a:t>
            </a:r>
            <a:br>
              <a:rPr lang="fr-BE" sz="1800" dirty="0">
                <a:effectLst/>
                <a:latin typeface="Arial" panose="020B0604020202020204" pitchFamily="34" charset="0"/>
                <a:ea typeface="Times New Roman" panose="02020603050405020304" pitchFamily="18" charset="0"/>
                <a:cs typeface="Arial" panose="020B0604020202020204" pitchFamily="34" charset="0"/>
              </a:rPr>
            </a:br>
            <a:r>
              <a:rPr lang="fr-BE" sz="1800" dirty="0">
                <a:effectLst/>
                <a:latin typeface="Arial" panose="020B0604020202020204" pitchFamily="34" charset="0"/>
                <a:ea typeface="Times New Roman" panose="02020603050405020304" pitchFamily="18" charset="0"/>
                <a:cs typeface="Arial" panose="020B0604020202020204" pitchFamily="34" charset="0"/>
              </a:rPr>
              <a:t>ces données seront nécessaires pour le calcul de la surcompensation. </a:t>
            </a:r>
            <a:r>
              <a:rPr lang="fr-BE" sz="1800" dirty="0">
                <a:latin typeface="Arial" panose="020B0604020202020204" pitchFamily="34" charset="0"/>
                <a:ea typeface="Times New Roman" panose="02020603050405020304" pitchFamily="18" charset="0"/>
                <a:cs typeface="Arial" panose="020B0604020202020204" pitchFamily="34" charset="0"/>
              </a:rPr>
              <a:t>Veillez bien à mettre en place un suivi précis par type de bien compensé</a:t>
            </a:r>
          </a:p>
          <a:p>
            <a:endParaRPr lang="fr-BE" sz="1800" dirty="0">
              <a:effectLst/>
              <a:latin typeface="Arial" panose="020B0604020202020204" pitchFamily="34" charset="0"/>
              <a:ea typeface="Calibri" panose="020F0502020204030204" pitchFamily="34" charset="0"/>
              <a:cs typeface="Arial" panose="020B0604020202020204" pitchFamily="34" charset="0"/>
            </a:endParaRPr>
          </a:p>
          <a:p>
            <a:r>
              <a:rPr lang="fr-BE" sz="1800" kern="0" dirty="0">
                <a:effectLst/>
                <a:latin typeface="Arial" panose="020B0604020202020204" pitchFamily="34" charset="0"/>
                <a:ea typeface="Times New Roman" panose="02020603050405020304" pitchFamily="18" charset="0"/>
                <a:cs typeface="Arial" panose="020B0604020202020204" pitchFamily="34" charset="0"/>
              </a:rPr>
              <a:t>Description de </a:t>
            </a:r>
            <a:r>
              <a:rPr lang="fr-BE" sz="1800" dirty="0">
                <a:effectLst/>
                <a:latin typeface="Arial" panose="020B0604020202020204" pitchFamily="34" charset="0"/>
                <a:ea typeface="Times New Roman" panose="02020603050405020304" pitchFamily="18" charset="0"/>
                <a:cs typeface="Arial" panose="020B0604020202020204" pitchFamily="34" charset="0"/>
              </a:rPr>
              <a:t>manière détaillée des modalités de rapportage de l’activité</a:t>
            </a:r>
            <a:endParaRPr lang="fr-BE" sz="1800" dirty="0">
              <a:effectLst/>
              <a:latin typeface="Arial" panose="020B0604020202020204" pitchFamily="34" charset="0"/>
              <a:ea typeface="Calibri" panose="020F0502020204030204" pitchFamily="34" charset="0"/>
              <a:cs typeface="Arial" panose="020B0604020202020204" pitchFamily="34" charset="0"/>
            </a:endParaRPr>
          </a:p>
          <a:p>
            <a:endParaRPr lang="fr-BE" dirty="0"/>
          </a:p>
        </p:txBody>
      </p:sp>
    </p:spTree>
    <p:extLst>
      <p:ext uri="{BB962C8B-B14F-4D97-AF65-F5344CB8AC3E}">
        <p14:creationId xmlns:p14="http://schemas.microsoft.com/office/powerpoint/2010/main" val="2464987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DB7746-B467-646D-A543-324BC49174CF}"/>
              </a:ext>
            </a:extLst>
          </p:cNvPr>
          <p:cNvSpPr>
            <a:spLocks noGrp="1"/>
          </p:cNvSpPr>
          <p:nvPr>
            <p:ph type="ctrTitle"/>
          </p:nvPr>
        </p:nvSpPr>
        <p:spPr>
          <a:xfrm>
            <a:off x="1362364" y="2880000"/>
            <a:ext cx="7060578" cy="1544400"/>
          </a:xfrm>
        </p:spPr>
        <p:txBody>
          <a:bodyPr/>
          <a:lstStyle/>
          <a:p>
            <a:r>
              <a:rPr lang="fr-BE" dirty="0"/>
              <a:t>Qu’est-ce qui change ?</a:t>
            </a:r>
          </a:p>
        </p:txBody>
      </p:sp>
    </p:spTree>
    <p:extLst>
      <p:ext uri="{BB962C8B-B14F-4D97-AF65-F5344CB8AC3E}">
        <p14:creationId xmlns:p14="http://schemas.microsoft.com/office/powerpoint/2010/main" val="9980409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BA0904-19EE-0596-F28F-04926512EE7F}"/>
              </a:ext>
            </a:extLst>
          </p:cNvPr>
          <p:cNvSpPr>
            <a:spLocks noGrp="1"/>
          </p:cNvSpPr>
          <p:nvPr>
            <p:ph type="title"/>
          </p:nvPr>
        </p:nvSpPr>
        <p:spPr/>
        <p:txBody>
          <a:bodyPr/>
          <a:lstStyle/>
          <a:p>
            <a:r>
              <a:rPr lang="fr-BE" dirty="0"/>
              <a:t>5. Déclaration sur l’honneur</a:t>
            </a:r>
          </a:p>
        </p:txBody>
      </p:sp>
      <p:sp>
        <p:nvSpPr>
          <p:cNvPr id="3" name="Espace réservé du contenu 2">
            <a:extLst>
              <a:ext uri="{FF2B5EF4-FFF2-40B4-BE49-F238E27FC236}">
                <a16:creationId xmlns:a16="http://schemas.microsoft.com/office/drawing/2014/main" id="{6A99FBAE-ADB8-83D1-C34B-7B2E24082620}"/>
              </a:ext>
            </a:extLst>
          </p:cNvPr>
          <p:cNvSpPr>
            <a:spLocks noGrp="1"/>
          </p:cNvSpPr>
          <p:nvPr>
            <p:ph idx="1"/>
          </p:nvPr>
        </p:nvSpPr>
        <p:spPr/>
        <p:txBody>
          <a:bodyPr>
            <a:normAutofit/>
          </a:bodyPr>
          <a:lstStyle/>
          <a:p>
            <a:pPr marL="0" lvl="0" indent="0" algn="just">
              <a:lnSpc>
                <a:spcPct val="115000"/>
              </a:lnSpc>
              <a:buNone/>
            </a:pPr>
            <a:r>
              <a:rPr lang="fr-BE" sz="1600" dirty="0">
                <a:effectLst/>
                <a:latin typeface="Arial" panose="020B0604020202020204" pitchFamily="34" charset="0"/>
                <a:ea typeface="Calibri" panose="020F0502020204030204" pitchFamily="34" charset="0"/>
                <a:cs typeface="Arial" panose="020B0604020202020204" pitchFamily="34" charset="0"/>
              </a:rPr>
              <a:t>2 parties ; déclarations et engagements </a:t>
            </a:r>
          </a:p>
          <a:p>
            <a:pPr marL="0" lvl="0" indent="0" algn="just">
              <a:lnSpc>
                <a:spcPct val="115000"/>
              </a:lnSpc>
              <a:buNone/>
            </a:pPr>
            <a:r>
              <a:rPr lang="fr-BE" sz="1600" dirty="0">
                <a:effectLst/>
                <a:latin typeface="Arial" panose="020B0604020202020204" pitchFamily="34" charset="0"/>
                <a:ea typeface="Calibri" panose="020F0502020204030204" pitchFamily="34" charset="0"/>
                <a:cs typeface="Arial" panose="020B0604020202020204" pitchFamily="34" charset="0"/>
              </a:rPr>
              <a:t>Déclaration : </a:t>
            </a:r>
          </a:p>
          <a:p>
            <a:pPr marL="742950" lvl="1" indent="-285750" algn="just">
              <a:lnSpc>
                <a:spcPct val="115000"/>
              </a:lnSpc>
              <a:buFont typeface="Courier New" panose="02070309020205020404" pitchFamily="49" charset="0"/>
              <a:buChar char="o"/>
            </a:pPr>
            <a:r>
              <a:rPr lang="fr-BE" sz="1000" dirty="0">
                <a:effectLst/>
                <a:latin typeface="Arial" panose="020B0604020202020204" pitchFamily="34" charset="0"/>
                <a:ea typeface="Calibri" panose="020F0502020204030204" pitchFamily="34" charset="0"/>
                <a:cs typeface="Arial" panose="020B0604020202020204" pitchFamily="34" charset="0"/>
              </a:rPr>
              <a:t>Sur l’honneur que les données déclarées sont exactes et complètes ;</a:t>
            </a:r>
          </a:p>
          <a:p>
            <a:pPr marL="742950" lvl="1" indent="-285750" algn="just">
              <a:lnSpc>
                <a:spcPct val="115000"/>
              </a:lnSpc>
              <a:buFont typeface="Courier New" panose="02070309020205020404" pitchFamily="49" charset="0"/>
              <a:buChar char="o"/>
            </a:pPr>
            <a:r>
              <a:rPr lang="fr-BE" sz="1000" dirty="0">
                <a:effectLst/>
                <a:latin typeface="Arial" panose="020B0604020202020204" pitchFamily="34" charset="0"/>
                <a:ea typeface="Calibri" panose="020F0502020204030204" pitchFamily="34" charset="0"/>
                <a:cs typeface="Arial" panose="020B0604020202020204" pitchFamily="34" charset="0"/>
              </a:rPr>
              <a:t>Que, parmi les personnes morales ou physiques ayant le pouvoir légal de représenter l’entreprise, il n’y a aucune personne sous le coup d’une mesure d’interdiction, de déchéance, de suspension ou de retrait, portant en totalité ou en partie, sur le type d’activité en matière de déchets qui fait l’objet de la demande d’agrément</a:t>
            </a:r>
          </a:p>
          <a:p>
            <a:pPr marL="742950" lvl="1" indent="-285750" algn="just">
              <a:lnSpc>
                <a:spcPct val="115000"/>
              </a:lnSpc>
              <a:buFont typeface="Courier New" panose="02070309020205020404" pitchFamily="49" charset="0"/>
              <a:buChar char="o"/>
            </a:pPr>
            <a:r>
              <a:rPr lang="fr-BE" sz="1000" dirty="0">
                <a:effectLst/>
                <a:latin typeface="Arial" panose="020B0604020202020204" pitchFamily="34" charset="0"/>
                <a:ea typeface="Calibri" panose="020F0502020204030204" pitchFamily="34" charset="0"/>
                <a:cs typeface="Arial" panose="020B0604020202020204" pitchFamily="34" charset="0"/>
              </a:rPr>
              <a:t>Répondre aux principes visés à l'article 1er du décret Économie sociale ;</a:t>
            </a:r>
          </a:p>
          <a:p>
            <a:pPr marL="742950" lvl="1" indent="-285750" algn="just">
              <a:lnSpc>
                <a:spcPct val="115000"/>
              </a:lnSpc>
              <a:buFont typeface="Courier New" panose="02070309020205020404" pitchFamily="49" charset="0"/>
              <a:buChar char="o"/>
            </a:pPr>
            <a:r>
              <a:rPr lang="fr-BE" sz="1000" dirty="0">
                <a:effectLst/>
                <a:latin typeface="Arial" panose="020B0604020202020204" pitchFamily="34" charset="0"/>
                <a:ea typeface="Calibri" panose="020F0502020204030204" pitchFamily="34" charset="0"/>
                <a:cs typeface="Arial" panose="020B0604020202020204" pitchFamily="34" charset="0"/>
              </a:rPr>
              <a:t>Respecter les conventions collectives conclues au sein de la commission paritaire compétente ;</a:t>
            </a:r>
          </a:p>
          <a:p>
            <a:pPr marL="742950" lvl="1" indent="-285750" algn="just">
              <a:lnSpc>
                <a:spcPct val="115000"/>
              </a:lnSpc>
              <a:buFont typeface="Courier New" panose="02070309020205020404" pitchFamily="49" charset="0"/>
              <a:buChar char="o"/>
            </a:pPr>
            <a:r>
              <a:rPr lang="fr-BE" sz="1000" dirty="0">
                <a:effectLst/>
                <a:latin typeface="Arial" panose="020B0604020202020204" pitchFamily="34" charset="0"/>
                <a:ea typeface="Calibri" panose="020F0502020204030204" pitchFamily="34" charset="0"/>
                <a:cs typeface="Arial" panose="020B0604020202020204" pitchFamily="34" charset="0"/>
              </a:rPr>
              <a:t>Ne pas faire l’objet d’une injonction de récupération suivant une décision de la Commission européenne déclarant des aides illégales et incompatibles avec le marché intérieur ;</a:t>
            </a:r>
          </a:p>
          <a:p>
            <a:pPr marL="742950" lvl="1" indent="-285750" algn="just">
              <a:lnSpc>
                <a:spcPct val="115000"/>
              </a:lnSpc>
              <a:spcAft>
                <a:spcPts val="1000"/>
              </a:spcAft>
              <a:buFont typeface="Courier New" panose="02070309020205020404" pitchFamily="49" charset="0"/>
              <a:buChar char="o"/>
            </a:pPr>
            <a:r>
              <a:rPr lang="fr-BE" sz="1000" kern="150" dirty="0">
                <a:effectLst/>
                <a:latin typeface="Arial" panose="020B0604020202020204" pitchFamily="34" charset="0"/>
                <a:ea typeface="Times New Roman" panose="02020603050405020304" pitchFamily="18" charset="0"/>
                <a:cs typeface="Arial" panose="020B0604020202020204" pitchFamily="34" charset="0"/>
              </a:rPr>
              <a:t>Ne pas être une entreprise en procédure de sonnette d’alarme conformément aux articles 5:153 et 7:228 du Code des sociétés et des associations ou ne pas remplir les conditions de soumission à une procédure collective d'insolvabilité selon le droit national qui lui est applicable, et ce pour toutes les formes d'entreprises ;</a:t>
            </a:r>
            <a:endParaRPr lang="fr-BE" sz="1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470479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BA0904-19EE-0596-F28F-04926512EE7F}"/>
              </a:ext>
            </a:extLst>
          </p:cNvPr>
          <p:cNvSpPr>
            <a:spLocks noGrp="1"/>
          </p:cNvSpPr>
          <p:nvPr>
            <p:ph type="title"/>
          </p:nvPr>
        </p:nvSpPr>
        <p:spPr/>
        <p:txBody>
          <a:bodyPr/>
          <a:lstStyle/>
          <a:p>
            <a:r>
              <a:rPr lang="fr-BE" dirty="0"/>
              <a:t>5. Déclaration sur l’honneur</a:t>
            </a:r>
          </a:p>
        </p:txBody>
      </p:sp>
      <p:sp>
        <p:nvSpPr>
          <p:cNvPr id="3" name="Espace réservé du contenu 2">
            <a:extLst>
              <a:ext uri="{FF2B5EF4-FFF2-40B4-BE49-F238E27FC236}">
                <a16:creationId xmlns:a16="http://schemas.microsoft.com/office/drawing/2014/main" id="{6A99FBAE-ADB8-83D1-C34B-7B2E24082620}"/>
              </a:ext>
            </a:extLst>
          </p:cNvPr>
          <p:cNvSpPr>
            <a:spLocks noGrp="1"/>
          </p:cNvSpPr>
          <p:nvPr>
            <p:ph idx="1"/>
          </p:nvPr>
        </p:nvSpPr>
        <p:spPr/>
        <p:txBody>
          <a:bodyPr>
            <a:normAutofit fontScale="55000" lnSpcReduction="20000"/>
          </a:bodyPr>
          <a:lstStyle/>
          <a:p>
            <a:r>
              <a:rPr lang="fr-BE" dirty="0"/>
              <a:t>Reprend tous les engagements demandés dans l’AGW tels que </a:t>
            </a:r>
          </a:p>
          <a:p>
            <a:pPr marL="742950" lvl="1" indent="-285750" algn="just">
              <a:lnSpc>
                <a:spcPct val="115000"/>
              </a:lnSpc>
              <a:buFont typeface="Courier New" panose="02070309020205020404" pitchFamily="49" charset="0"/>
              <a:buChar char="o"/>
            </a:pPr>
            <a:r>
              <a:rPr lang="fr-BE" sz="2200" dirty="0">
                <a:effectLst/>
                <a:latin typeface="Calibri" panose="020F0502020204030204" pitchFamily="34" charset="0"/>
                <a:ea typeface="Calibri" panose="020F0502020204030204" pitchFamily="34" charset="0"/>
                <a:cs typeface="Times New Roman" panose="02020603050405020304" pitchFamily="18" charset="0"/>
              </a:rPr>
              <a:t>Satisfaire aux obligations prévues par les législations et réglementations sociales, fiscales, environnementales et celles qui régissent l'exercice de l’activité ou à se mettre en règle dans les délais fixés par l'administration compétente ;</a:t>
            </a:r>
          </a:p>
          <a:p>
            <a:pPr marL="742950" lvl="1" indent="-285750" algn="just">
              <a:lnSpc>
                <a:spcPct val="115000"/>
              </a:lnSpc>
              <a:buFont typeface="Courier New" panose="02070309020205020404" pitchFamily="49" charset="0"/>
              <a:buChar char="o"/>
            </a:pPr>
            <a:r>
              <a:rPr lang="fr-BE" sz="2200" kern="150" dirty="0">
                <a:effectLst/>
                <a:latin typeface="Calibri" panose="020F0502020204030204" pitchFamily="34" charset="0"/>
                <a:ea typeface="Times New Roman" panose="02020603050405020304" pitchFamily="18" charset="0"/>
                <a:cs typeface="Calibri" panose="020F0502020204030204" pitchFamily="34" charset="0"/>
              </a:rPr>
              <a:t>Participer à toute étude relative au réemploi et à la préparation en vue du réemploi de déchets, produits ou composants de produits menés, à l'initiative du Département du Sol et des Déchets et de la Direction de l’Économie sociale, pour le compte de la Région wallonne, pour laquelle elle est sollicitée ;</a:t>
            </a:r>
            <a:endParaRPr lang="fr-BE" sz="22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buFont typeface="Courier New" panose="02070309020205020404" pitchFamily="49" charset="0"/>
              <a:buChar char="o"/>
            </a:pPr>
            <a:r>
              <a:rPr lang="fr-BE" sz="2200" dirty="0">
                <a:effectLst/>
                <a:latin typeface="Calibri" panose="020F0502020204030204" pitchFamily="34" charset="0"/>
                <a:ea typeface="Calibri" panose="020F0502020204030204" pitchFamily="34" charset="0"/>
                <a:cs typeface="Times New Roman" panose="02020603050405020304" pitchFamily="18" charset="0"/>
              </a:rPr>
              <a:t>Disposer des moyens techniques et humains suffisants pour permettre d’assurer l’exécution des activités pour lesquelles l’agrément est demandé conformément aux dispositions du décret Déchets et de ses arrêtés d’exécution</a:t>
            </a:r>
          </a:p>
          <a:p>
            <a:pPr marL="742950" lvl="1" indent="-285750" algn="just">
              <a:lnSpc>
                <a:spcPct val="115000"/>
              </a:lnSpc>
              <a:buFont typeface="Courier New" panose="02070309020205020404" pitchFamily="49" charset="0"/>
              <a:buChar char="o"/>
            </a:pPr>
            <a:r>
              <a:rPr lang="fr-BE" sz="2200" dirty="0">
                <a:effectLst/>
                <a:latin typeface="Calibri" panose="020F0502020204030204" pitchFamily="34" charset="0"/>
                <a:ea typeface="Calibri" panose="020F0502020204030204" pitchFamily="34" charset="0"/>
                <a:cs typeface="Times New Roman" panose="02020603050405020304" pitchFamily="18" charset="0"/>
              </a:rPr>
              <a:t>Tenir une comptabilité générale conforme à la personnalité juridique de l’entreprise et une comptabilité analytique en ce qui concerne l’activité d’entreprise de réemploi</a:t>
            </a:r>
          </a:p>
          <a:p>
            <a:pPr marL="742950" lvl="1" indent="-285750" algn="just">
              <a:lnSpc>
                <a:spcPct val="115000"/>
              </a:lnSpc>
              <a:buFont typeface="Courier New" panose="02070309020205020404" pitchFamily="49" charset="0"/>
              <a:buChar char="o"/>
            </a:pPr>
            <a:r>
              <a:rPr lang="fr-BE" sz="2200" dirty="0">
                <a:effectLst/>
                <a:latin typeface="Calibri" panose="020F0502020204030204" pitchFamily="34" charset="0"/>
                <a:ea typeface="Calibri" panose="020F0502020204030204" pitchFamily="34" charset="0"/>
                <a:cs typeface="Times New Roman" panose="02020603050405020304" pitchFamily="18" charset="0"/>
              </a:rPr>
              <a:t>Exercer l’activité de réemploi et préparation au réemploi au moins trente-cinq heures par semaine</a:t>
            </a:r>
          </a:p>
          <a:p>
            <a:pPr marL="742950" lvl="1" indent="-285750" algn="just">
              <a:lnSpc>
                <a:spcPct val="115000"/>
              </a:lnSpc>
              <a:spcAft>
                <a:spcPts val="1000"/>
              </a:spcAft>
              <a:buFont typeface="Courier New" panose="02070309020205020404" pitchFamily="49" charset="0"/>
              <a:buChar char="o"/>
            </a:pPr>
            <a:r>
              <a:rPr lang="fr-BE" sz="2200" dirty="0">
                <a:effectLst/>
                <a:latin typeface="Calibri" panose="020F0502020204030204" pitchFamily="34" charset="0"/>
                <a:ea typeface="Calibri" panose="020F0502020204030204" pitchFamily="34" charset="0"/>
                <a:cs typeface="Times New Roman" panose="02020603050405020304" pitchFamily="18" charset="0"/>
              </a:rPr>
              <a:t>Organiser des collectes alimentant le réemploi et préparation au réemploi de manière permanente et régulièrement réparties dans le temps </a:t>
            </a:r>
          </a:p>
        </p:txBody>
      </p:sp>
    </p:spTree>
    <p:extLst>
      <p:ext uri="{BB962C8B-B14F-4D97-AF65-F5344CB8AC3E}">
        <p14:creationId xmlns:p14="http://schemas.microsoft.com/office/powerpoint/2010/main" val="19066039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955649-7AE2-F3C9-734A-5CA2D0F99BC8}"/>
              </a:ext>
            </a:extLst>
          </p:cNvPr>
          <p:cNvSpPr>
            <a:spLocks noGrp="1"/>
          </p:cNvSpPr>
          <p:nvPr>
            <p:ph type="title"/>
          </p:nvPr>
        </p:nvSpPr>
        <p:spPr/>
        <p:txBody>
          <a:bodyPr/>
          <a:lstStyle/>
          <a:p>
            <a:endParaRPr lang="fr-BE"/>
          </a:p>
        </p:txBody>
      </p:sp>
      <p:sp>
        <p:nvSpPr>
          <p:cNvPr id="3" name="Espace réservé du contenu 2">
            <a:extLst>
              <a:ext uri="{FF2B5EF4-FFF2-40B4-BE49-F238E27FC236}">
                <a16:creationId xmlns:a16="http://schemas.microsoft.com/office/drawing/2014/main" id="{1BFBBB10-36AB-C7F0-FA5C-C0EABEBC7B85}"/>
              </a:ext>
            </a:extLst>
          </p:cNvPr>
          <p:cNvSpPr>
            <a:spLocks noGrp="1"/>
          </p:cNvSpPr>
          <p:nvPr>
            <p:ph idx="1"/>
          </p:nvPr>
        </p:nvSpPr>
        <p:spPr/>
        <p:txBody>
          <a:bodyPr/>
          <a:lstStyle/>
          <a:p>
            <a:pPr marL="0" indent="0">
              <a:buNone/>
            </a:pPr>
            <a:endParaRPr lang="fr-BE" dirty="0"/>
          </a:p>
          <a:p>
            <a:pPr marL="0" indent="0">
              <a:buNone/>
            </a:pPr>
            <a:endParaRPr lang="fr-BE" dirty="0"/>
          </a:p>
          <a:p>
            <a:pPr marL="0" indent="0">
              <a:buNone/>
            </a:pPr>
            <a:r>
              <a:rPr lang="fr-BE" dirty="0"/>
              <a:t>				Questions - Réponses </a:t>
            </a:r>
            <a:r>
              <a:rPr lang="fr-BE" dirty="0">
                <a:sym typeface="Wingdings" panose="05000000000000000000" pitchFamily="2" charset="2"/>
              </a:rPr>
              <a:t></a:t>
            </a:r>
            <a:endParaRPr lang="fr-BE" dirty="0"/>
          </a:p>
        </p:txBody>
      </p:sp>
    </p:spTree>
    <p:extLst>
      <p:ext uri="{BB962C8B-B14F-4D97-AF65-F5344CB8AC3E}">
        <p14:creationId xmlns:p14="http://schemas.microsoft.com/office/powerpoint/2010/main" val="4216912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858718EF-8959-4865-C668-853881626DDE}"/>
              </a:ext>
            </a:extLst>
          </p:cNvPr>
          <p:cNvSpPr>
            <a:spLocks noGrp="1"/>
          </p:cNvSpPr>
          <p:nvPr>
            <p:ph type="ctrTitle"/>
          </p:nvPr>
        </p:nvSpPr>
        <p:spPr/>
        <p:txBody>
          <a:bodyPr/>
          <a:lstStyle/>
          <a:p>
            <a:r>
              <a:rPr lang="fr-BE" dirty="0"/>
              <a:t>1. Conditions d’agrément</a:t>
            </a:r>
          </a:p>
        </p:txBody>
      </p:sp>
    </p:spTree>
    <p:extLst>
      <p:ext uri="{BB962C8B-B14F-4D97-AF65-F5344CB8AC3E}">
        <p14:creationId xmlns:p14="http://schemas.microsoft.com/office/powerpoint/2010/main" val="2765042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F3AC27-0644-924A-1966-33E04D6402CC}"/>
              </a:ext>
            </a:extLst>
          </p:cNvPr>
          <p:cNvSpPr>
            <a:spLocks noGrp="1"/>
          </p:cNvSpPr>
          <p:nvPr>
            <p:ph type="title"/>
          </p:nvPr>
        </p:nvSpPr>
        <p:spPr/>
        <p:txBody>
          <a:bodyPr/>
          <a:lstStyle/>
          <a:p>
            <a:r>
              <a:rPr lang="fr-BE" dirty="0"/>
              <a:t>1° Agrément IES</a:t>
            </a:r>
          </a:p>
        </p:txBody>
      </p:sp>
      <p:sp>
        <p:nvSpPr>
          <p:cNvPr id="3" name="Espace réservé du contenu 2">
            <a:extLst>
              <a:ext uri="{FF2B5EF4-FFF2-40B4-BE49-F238E27FC236}">
                <a16:creationId xmlns:a16="http://schemas.microsoft.com/office/drawing/2014/main" id="{C67A57E4-5C1D-0A60-5CAE-BB911B62CD34}"/>
              </a:ext>
            </a:extLst>
          </p:cNvPr>
          <p:cNvSpPr>
            <a:spLocks noGrp="1"/>
          </p:cNvSpPr>
          <p:nvPr>
            <p:ph idx="1"/>
          </p:nvPr>
        </p:nvSpPr>
        <p:spPr>
          <a:xfrm>
            <a:off x="637940" y="1200150"/>
            <a:ext cx="7868120" cy="3227849"/>
          </a:xfrm>
        </p:spPr>
        <p:txBody>
          <a:bodyPr>
            <a:normAutofit fontScale="92500" lnSpcReduction="20000"/>
          </a:bodyPr>
          <a:lstStyle/>
          <a:p>
            <a:r>
              <a:rPr lang="fr-BE" sz="2800" dirty="0"/>
              <a:t>Pourquoi ? </a:t>
            </a:r>
          </a:p>
          <a:p>
            <a:pPr marL="0" indent="0">
              <a:buNone/>
            </a:pPr>
            <a:r>
              <a:rPr lang="fr-BE" dirty="0"/>
              <a:t>Certaines conditions d’agrément et documents demandés étaient commun aux deux agréments notamment:</a:t>
            </a:r>
          </a:p>
          <a:p>
            <a:pPr lvl="1"/>
            <a:r>
              <a:rPr lang="fr-BE" dirty="0"/>
              <a:t>Le fait d’être une EES </a:t>
            </a:r>
          </a:p>
          <a:p>
            <a:pPr lvl="1"/>
            <a:r>
              <a:rPr lang="fr-BE" dirty="0"/>
              <a:t>Les conditions relatives aux administrateurs (donc plus d’extrait de casier judiciaire à fournir</a:t>
            </a:r>
          </a:p>
          <a:p>
            <a:pPr lvl="1"/>
            <a:r>
              <a:rPr lang="fr-BE" dirty="0"/>
              <a:t>La fourniture des statuts</a:t>
            </a:r>
          </a:p>
          <a:p>
            <a:r>
              <a:rPr lang="fr-BE" sz="2800" dirty="0"/>
              <a:t>Conséquence</a:t>
            </a:r>
            <a:r>
              <a:rPr lang="fr-BE" dirty="0"/>
              <a:t>?</a:t>
            </a:r>
          </a:p>
          <a:p>
            <a:pPr marL="457200" lvl="1" indent="0">
              <a:buNone/>
            </a:pPr>
            <a:r>
              <a:rPr lang="fr-BE" dirty="0"/>
              <a:t>Simplification du dossier « réemploi » car une série de conditions sont déjà examinées lors la demande d’agrément IES</a:t>
            </a:r>
          </a:p>
        </p:txBody>
      </p:sp>
    </p:spTree>
    <p:extLst>
      <p:ext uri="{BB962C8B-B14F-4D97-AF65-F5344CB8AC3E}">
        <p14:creationId xmlns:p14="http://schemas.microsoft.com/office/powerpoint/2010/main" val="2539299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A0B4A4-EFA2-35AC-D9EE-16C5349375A6}"/>
              </a:ext>
            </a:extLst>
          </p:cNvPr>
          <p:cNvSpPr>
            <a:spLocks noGrp="1"/>
          </p:cNvSpPr>
          <p:nvPr>
            <p:ph type="title"/>
          </p:nvPr>
        </p:nvSpPr>
        <p:spPr/>
        <p:txBody>
          <a:bodyPr/>
          <a:lstStyle/>
          <a:p>
            <a:r>
              <a:rPr lang="fr-BE" dirty="0"/>
              <a:t>1° Agrément IES</a:t>
            </a:r>
          </a:p>
        </p:txBody>
      </p:sp>
      <p:sp>
        <p:nvSpPr>
          <p:cNvPr id="3" name="Espace réservé du contenu 2">
            <a:extLst>
              <a:ext uri="{FF2B5EF4-FFF2-40B4-BE49-F238E27FC236}">
                <a16:creationId xmlns:a16="http://schemas.microsoft.com/office/drawing/2014/main" id="{239B2B50-99A5-D3C9-2350-C14065E6E593}"/>
              </a:ext>
            </a:extLst>
          </p:cNvPr>
          <p:cNvSpPr>
            <a:spLocks noGrp="1"/>
          </p:cNvSpPr>
          <p:nvPr>
            <p:ph idx="1"/>
          </p:nvPr>
        </p:nvSpPr>
        <p:spPr/>
        <p:txBody>
          <a:bodyPr>
            <a:normAutofit fontScale="85000" lnSpcReduction="10000"/>
          </a:bodyPr>
          <a:lstStyle/>
          <a:p>
            <a:r>
              <a:rPr lang="fr-BE" dirty="0"/>
              <a:t>Et pour ceux dont le siège social est hors Wallonie?</a:t>
            </a:r>
          </a:p>
          <a:p>
            <a:endParaRPr lang="fr-BE" dirty="0"/>
          </a:p>
          <a:p>
            <a:r>
              <a:rPr lang="fr-BE" dirty="0"/>
              <a:t>Vous devez apporter la preuve que vous respectez les principes de l'économie sociale tels que définis à l'article 1er du décret Economie sociale et qu’elle remplit les conditions visées à l’article 3, § 1er, du décret du 20 octobre 2016 relatif à l'agrément des initiatives d'économie sociale et à l'agrément et au subventionnement des entreprises d'insertion.</a:t>
            </a:r>
          </a:p>
          <a:p>
            <a:endParaRPr lang="fr-BE" dirty="0"/>
          </a:p>
          <a:p>
            <a:r>
              <a:rPr lang="fr-BE" dirty="0"/>
              <a:t>Cette preuve sera examinée par la DES lors de sa remise d’avis</a:t>
            </a:r>
          </a:p>
        </p:txBody>
      </p:sp>
    </p:spTree>
    <p:extLst>
      <p:ext uri="{BB962C8B-B14F-4D97-AF65-F5344CB8AC3E}">
        <p14:creationId xmlns:p14="http://schemas.microsoft.com/office/powerpoint/2010/main" val="2373862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2E8A6E-5E21-6AE4-7AEA-6C8F5DC63A1B}"/>
              </a:ext>
            </a:extLst>
          </p:cNvPr>
          <p:cNvSpPr>
            <a:spLocks noGrp="1"/>
          </p:cNvSpPr>
          <p:nvPr>
            <p:ph type="title"/>
          </p:nvPr>
        </p:nvSpPr>
        <p:spPr/>
        <p:txBody>
          <a:bodyPr>
            <a:normAutofit fontScale="90000"/>
          </a:bodyPr>
          <a:lstStyle/>
          <a:p>
            <a:r>
              <a:rPr lang="fr-BE" dirty="0"/>
              <a:t>2° avoir pour objet social le réemploi et la préparation en vue du réemploi </a:t>
            </a:r>
          </a:p>
        </p:txBody>
      </p:sp>
      <p:sp>
        <p:nvSpPr>
          <p:cNvPr id="3" name="Espace réservé du contenu 2">
            <a:extLst>
              <a:ext uri="{FF2B5EF4-FFF2-40B4-BE49-F238E27FC236}">
                <a16:creationId xmlns:a16="http://schemas.microsoft.com/office/drawing/2014/main" id="{4B363C04-EE7B-184B-BDCF-3A5A6B514548}"/>
              </a:ext>
            </a:extLst>
          </p:cNvPr>
          <p:cNvSpPr>
            <a:spLocks noGrp="1"/>
          </p:cNvSpPr>
          <p:nvPr>
            <p:ph idx="1"/>
          </p:nvPr>
        </p:nvSpPr>
        <p:spPr>
          <a:xfrm>
            <a:off x="502473" y="1200150"/>
            <a:ext cx="7868120" cy="3227849"/>
          </a:xfrm>
        </p:spPr>
        <p:txBody>
          <a:bodyPr>
            <a:normAutofit/>
          </a:bodyPr>
          <a:lstStyle/>
          <a:p>
            <a:pPr marL="0" indent="0">
              <a:buNone/>
            </a:pPr>
            <a:r>
              <a:rPr lang="fr-BE" dirty="0"/>
              <a:t>Il s’agit de la clause « SIEG » à inclure dans vos statuts.</a:t>
            </a:r>
          </a:p>
          <a:p>
            <a:endParaRPr lang="fr-BE" dirty="0"/>
          </a:p>
          <a:p>
            <a:pPr marL="0" indent="0" algn="l">
              <a:buNone/>
            </a:pPr>
            <a:r>
              <a:rPr lang="fr-BE" sz="1800" b="0" i="1" u="none" strike="noStrike" baseline="0" dirty="0">
                <a:latin typeface="ArialMT"/>
              </a:rPr>
              <a:t>La [société ou association] poursuit comme objet le réemploi et la préparation au réemploi en Région wallonne de déchets, de produits ou de composants de produits et s'engage à remplir, en tant que S.I.E.G., les obligations de service public telles que </a:t>
            </a:r>
            <a:r>
              <a:rPr lang="fr-BE" sz="1800" i="1" dirty="0">
                <a:latin typeface="ArialMT"/>
              </a:rPr>
              <a:t>visées à l'article 7, § 1er, alinéa 3 de l'Arrêté du Gouvernement wallon du 3 avril 2014 relatif à l'agrément, aux conditions d’exercices et à l'octroi de compensations aux associations sans but lucratif et aux sociétés agréées en tant qu’entreprise d’économie sociale actives dans le secteur du réemploi et de la préparation en vue du réemploi</a:t>
            </a:r>
          </a:p>
          <a:p>
            <a:pPr marL="0" indent="0" algn="l">
              <a:buNone/>
            </a:pPr>
            <a:endParaRPr lang="fr-BE" sz="1800" dirty="0">
              <a:latin typeface="ArialMT"/>
            </a:endParaRPr>
          </a:p>
        </p:txBody>
      </p:sp>
    </p:spTree>
    <p:extLst>
      <p:ext uri="{BB962C8B-B14F-4D97-AF65-F5344CB8AC3E}">
        <p14:creationId xmlns:p14="http://schemas.microsoft.com/office/powerpoint/2010/main" val="4039994762"/>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7F4F4D89C092142B39CA074F1064EBE" ma:contentTypeVersion="18" ma:contentTypeDescription="Crée un document." ma:contentTypeScope="" ma:versionID="bf7ec2a6fde94c407e55728c2f7d3116">
  <xsd:schema xmlns:xsd="http://www.w3.org/2001/XMLSchema" xmlns:xs="http://www.w3.org/2001/XMLSchema" xmlns:p="http://schemas.microsoft.com/office/2006/metadata/properties" xmlns:ns2="0b5eaf0f-6460-40b3-95b7-f7e93121c17d" xmlns:ns3="b6282ac0-bdeb-4a2d-88f6-ed744addf719" targetNamespace="http://schemas.microsoft.com/office/2006/metadata/properties" ma:root="true" ma:fieldsID="66753ddc0b12498da806b613c3c5f212" ns2:_="" ns3:_="">
    <xsd:import namespace="0b5eaf0f-6460-40b3-95b7-f7e93121c17d"/>
    <xsd:import namespace="b6282ac0-bdeb-4a2d-88f6-ed744addf71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5eaf0f-6460-40b3-95b7-f7e93121c1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8906b1fc-cabe-466c-bf27-ceded299a5b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6282ac0-bdeb-4a2d-88f6-ed744addf719" elementFormDefault="qualified">
    <xsd:import namespace="http://schemas.microsoft.com/office/2006/documentManagement/types"/>
    <xsd:import namespace="http://schemas.microsoft.com/office/infopath/2007/PartnerControls"/>
    <xsd:element name="SharedWithUsers" ma:index="16"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cf62e5ec-0548-4bf4-bbb8-1189f2458427}" ma:internalName="TaxCatchAll" ma:showField="CatchAllData" ma:web="b6282ac0-bdeb-4a2d-88f6-ed744addf71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b5eaf0f-6460-40b3-95b7-f7e93121c17d">
      <Terms xmlns="http://schemas.microsoft.com/office/infopath/2007/PartnerControls"/>
    </lcf76f155ced4ddcb4097134ff3c332f>
    <TaxCatchAll xmlns="b6282ac0-bdeb-4a2d-88f6-ed744addf719" xsi:nil="true"/>
  </documentManagement>
</p:properties>
</file>

<file path=customXml/itemProps1.xml><?xml version="1.0" encoding="utf-8"?>
<ds:datastoreItem xmlns:ds="http://schemas.openxmlformats.org/officeDocument/2006/customXml" ds:itemID="{AA439761-9F07-424E-92B7-BCCA28E29C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5eaf0f-6460-40b3-95b7-f7e93121c17d"/>
    <ds:schemaRef ds:uri="b6282ac0-bdeb-4a2d-88f6-ed744addf7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FA0B360-FB2D-4B8D-B9F6-A29D265CC8EE}">
  <ds:schemaRefs>
    <ds:schemaRef ds:uri="http://schemas.microsoft.com/sharepoint/v3/contenttype/forms"/>
  </ds:schemaRefs>
</ds:datastoreItem>
</file>

<file path=customXml/itemProps3.xml><?xml version="1.0" encoding="utf-8"?>
<ds:datastoreItem xmlns:ds="http://schemas.openxmlformats.org/officeDocument/2006/customXml" ds:itemID="{3828AB93-3A2F-451D-98D7-750DDCB7ED3E}">
  <ds:schemaRefs>
    <ds:schemaRef ds:uri="http://schemas.microsoft.com/office/2006/metadata/properties"/>
    <ds:schemaRef ds:uri="http://schemas.microsoft.com/office/infopath/2007/PartnerControls"/>
    <ds:schemaRef ds:uri="0b5eaf0f-6460-40b3-95b7-f7e93121c17d"/>
    <ds:schemaRef ds:uri="b6282ac0-bdeb-4a2d-88f6-ed744addf719"/>
  </ds:schemaRefs>
</ds:datastoreItem>
</file>

<file path=docProps/app.xml><?xml version="1.0" encoding="utf-8"?>
<Properties xmlns="http://schemas.openxmlformats.org/officeDocument/2006/extended-properties" xmlns:vt="http://schemas.openxmlformats.org/officeDocument/2006/docPropsVTypes">
  <TotalTime>1144</TotalTime>
  <Words>3333</Words>
  <Application>Microsoft Office PowerPoint</Application>
  <PresentationFormat>Affichage à l'écran (16:9)</PresentationFormat>
  <Paragraphs>275</Paragraphs>
  <Slides>52</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52</vt:i4>
      </vt:variant>
    </vt:vector>
  </HeadingPairs>
  <TitlesOfParts>
    <vt:vector size="62" baseType="lpstr">
      <vt:lpstr>Arial</vt:lpstr>
      <vt:lpstr>ArialMT</vt:lpstr>
      <vt:lpstr>Calibri</vt:lpstr>
      <vt:lpstr>Cambria Math</vt:lpstr>
      <vt:lpstr>Courier New</vt:lpstr>
      <vt:lpstr>Symbol</vt:lpstr>
      <vt:lpstr>Times New Roman</vt:lpstr>
      <vt:lpstr>Verdana</vt:lpstr>
      <vt:lpstr>Wingdings</vt:lpstr>
      <vt:lpstr>Thème Office</vt:lpstr>
      <vt:lpstr>05/09/2024 : AGW « Réemploi »  par Sandrine CHABOUD</vt:lpstr>
      <vt:lpstr>Introduction</vt:lpstr>
      <vt:lpstr>Introduction</vt:lpstr>
      <vt:lpstr>Pourquoi ? </vt:lpstr>
      <vt:lpstr>Qu’est-ce qui change ?</vt:lpstr>
      <vt:lpstr>1. Conditions d’agrément</vt:lpstr>
      <vt:lpstr>1° Agrément IES</vt:lpstr>
      <vt:lpstr>1° Agrément IES</vt:lpstr>
      <vt:lpstr>2° avoir pour objet social le réemploi et la préparation en vue du réemploi </vt:lpstr>
      <vt:lpstr>2° avoir pour objet social le réemploi et la préparation en vue du réemploi </vt:lpstr>
      <vt:lpstr>3° Conditions « Administrateurs » </vt:lpstr>
      <vt:lpstr>4° respect des législations et règlementations en vigueur</vt:lpstr>
      <vt:lpstr>6° répondre aux principes visés à l'article 1er du décret Économie sociale</vt:lpstr>
      <vt:lpstr>7° posséder les caractéristiques suivantes:</vt:lpstr>
      <vt:lpstr>7° posséder les caractéristiques suivantes:</vt:lpstr>
      <vt:lpstr>7° posséder les caractéristiques suivantes:</vt:lpstr>
      <vt:lpstr>7° posséder les caractéristiques suivantes:</vt:lpstr>
      <vt:lpstr>7° posséder les caractéristiques suivantes:</vt:lpstr>
      <vt:lpstr>8° respecter les conventions collectives conclues au sein de la commission paritaire compétente </vt:lpstr>
      <vt:lpstr>9° être engagée dans une des démarches de progrès en matière de qualité reconnues par le Département du Sol et des Déchets</vt:lpstr>
      <vt:lpstr>Autres conditions :</vt:lpstr>
      <vt:lpstr>Procédure d’octroi de la demande</vt:lpstr>
      <vt:lpstr>Procédure classique  </vt:lpstr>
      <vt:lpstr>Délai d’introduction :</vt:lpstr>
      <vt:lpstr>les compensations</vt:lpstr>
      <vt:lpstr>1. Compensation ‘environnement’ dite ‘de base’</vt:lpstr>
      <vt:lpstr>Nouveaux taux de compensation</vt:lpstr>
      <vt:lpstr>2. Le Bonus</vt:lpstr>
      <vt:lpstr>3. Le Forfait</vt:lpstr>
      <vt:lpstr>4. La compensation ‘Economie Sociale’</vt:lpstr>
      <vt:lpstr>La surcompensation – Quesaco ???</vt:lpstr>
      <vt:lpstr>La surcompensation</vt:lpstr>
      <vt:lpstr>S.I.E.G. : Définition</vt:lpstr>
      <vt:lpstr>La surcompensation</vt:lpstr>
      <vt:lpstr>Les différences par rapport à avant ?</vt:lpstr>
      <vt:lpstr>Quoi de neuf?</vt:lpstr>
      <vt:lpstr>Et en pratique? 1) pour les ‘anciens’ </vt:lpstr>
      <vt:lpstr>En pratique ? </vt:lpstr>
      <vt:lpstr>Et en pratique ? 2) Introduction d’une demande d’agrément</vt:lpstr>
      <vt:lpstr>Formulaire de demande d’agrément</vt:lpstr>
      <vt:lpstr>Formulaire de demande d’agrément</vt:lpstr>
      <vt:lpstr>1) Identification du demandeur:</vt:lpstr>
      <vt:lpstr>1) Identification du demandeur:</vt:lpstr>
      <vt:lpstr>2) Activités de l’entreprise</vt:lpstr>
      <vt:lpstr>2) Activités de l’entreprise</vt:lpstr>
      <vt:lpstr>2) Activités de l’entreprise</vt:lpstr>
      <vt:lpstr>2) Activités de l’entreprise</vt:lpstr>
      <vt:lpstr>3. Activité future</vt:lpstr>
      <vt:lpstr>4. Reporting </vt:lpstr>
      <vt:lpstr>5. Déclaration sur l’honneur</vt:lpstr>
      <vt:lpstr>5. Déclaration sur l’honneur</vt:lpstr>
      <vt:lpstr>Présentation PowerPoint</vt:lpstr>
    </vt:vector>
  </TitlesOfParts>
  <Company>Service public de Wallonie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Jean-Sébastien Cornélis</dc:creator>
  <cp:lastModifiedBy>Amandine Deheneffe</cp:lastModifiedBy>
  <cp:revision>30</cp:revision>
  <dcterms:created xsi:type="dcterms:W3CDTF">2017-06-20T09:48:45Z</dcterms:created>
  <dcterms:modified xsi:type="dcterms:W3CDTF">2024-09-13T08:47:40Z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7a477d1-147d-4e34-b5e3-7b26d2f44870_Enabled">
    <vt:lpwstr>true</vt:lpwstr>
  </property>
  <property fmtid="{D5CDD505-2E9C-101B-9397-08002B2CF9AE}" pid="3" name="MSIP_Label_97a477d1-147d-4e34-b5e3-7b26d2f44870_SetDate">
    <vt:lpwstr>2024-08-26T09:41:19Z</vt:lpwstr>
  </property>
  <property fmtid="{D5CDD505-2E9C-101B-9397-08002B2CF9AE}" pid="4" name="MSIP_Label_97a477d1-147d-4e34-b5e3-7b26d2f44870_Method">
    <vt:lpwstr>Standard</vt:lpwstr>
  </property>
  <property fmtid="{D5CDD505-2E9C-101B-9397-08002B2CF9AE}" pid="5" name="MSIP_Label_97a477d1-147d-4e34-b5e3-7b26d2f44870_Name">
    <vt:lpwstr>97a477d1-147d-4e34-b5e3-7b26d2f44870</vt:lpwstr>
  </property>
  <property fmtid="{D5CDD505-2E9C-101B-9397-08002B2CF9AE}" pid="6" name="MSIP_Label_97a477d1-147d-4e34-b5e3-7b26d2f44870_SiteId">
    <vt:lpwstr>1f816a84-7aa6-4a56-b22a-7b3452fa8681</vt:lpwstr>
  </property>
  <property fmtid="{D5CDD505-2E9C-101B-9397-08002B2CF9AE}" pid="7" name="MSIP_Label_97a477d1-147d-4e34-b5e3-7b26d2f44870_ActionId">
    <vt:lpwstr>34788616-4289-42fd-a1e7-658571d172ad</vt:lpwstr>
  </property>
  <property fmtid="{D5CDD505-2E9C-101B-9397-08002B2CF9AE}" pid="8" name="MSIP_Label_97a477d1-147d-4e34-b5e3-7b26d2f44870_ContentBits">
    <vt:lpwstr>0</vt:lpwstr>
  </property>
  <property fmtid="{D5CDD505-2E9C-101B-9397-08002B2CF9AE}" pid="9" name="ContentTypeId">
    <vt:lpwstr>0x01010017F4F4D89C092142B39CA074F1064EBE</vt:lpwstr>
  </property>
</Properties>
</file>