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57" r:id="rId3"/>
    <p:sldId id="262" r:id="rId4"/>
    <p:sldId id="258" r:id="rId5"/>
    <p:sldId id="259" r:id="rId6"/>
    <p:sldId id="260" r:id="rId7"/>
    <p:sldId id="261" r:id="rId8"/>
    <p:sldId id="263" r:id="rId9"/>
    <p:sldId id="264" r:id="rId10"/>
  </p:sldIdLst>
  <p:sldSz cx="6858000" cy="9906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866" y="-108"/>
      </p:cViewPr>
      <p:guideLst>
        <p:guide orient="horz" pos="3120"/>
        <p:guide pos="216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5911B-3BB2-4D57-8A6B-36E3D962F396}" type="datetimeFigureOut">
              <a:rPr lang="fr-BE" smtClean="0"/>
              <a:t>4/09/2019</a:t>
            </a:fld>
            <a:endParaRPr lang="fr-BE"/>
          </a:p>
        </p:txBody>
      </p:sp>
      <p:sp>
        <p:nvSpPr>
          <p:cNvPr id="4" name="Espace réservé de l'image des diapositives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702FEC-5D54-49A8-9806-619F1F511C27}" type="slidenum">
              <a:rPr lang="fr-BE" smtClean="0"/>
              <a:t>‹N°›</a:t>
            </a:fld>
            <a:endParaRPr lang="fr-BE"/>
          </a:p>
        </p:txBody>
      </p:sp>
    </p:spTree>
    <p:extLst>
      <p:ext uri="{BB962C8B-B14F-4D97-AF65-F5344CB8AC3E}">
        <p14:creationId xmlns:p14="http://schemas.microsoft.com/office/powerpoint/2010/main" val="9445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C8702FEC-5D54-49A8-9806-619F1F511C27}" type="slidenum">
              <a:rPr lang="fr-BE" smtClean="0"/>
              <a:t>5</a:t>
            </a:fld>
            <a:endParaRPr lang="fr-BE"/>
          </a:p>
        </p:txBody>
      </p:sp>
    </p:spTree>
    <p:extLst>
      <p:ext uri="{BB962C8B-B14F-4D97-AF65-F5344CB8AC3E}">
        <p14:creationId xmlns:p14="http://schemas.microsoft.com/office/powerpoint/2010/main" val="274591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2"/>
            <a:ext cx="5829300" cy="2123369"/>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815FAF1-AFC3-451F-AAFB-02CE271F61CB}" type="datetime1">
              <a:rPr lang="fr-BE" smtClean="0"/>
              <a:t>4/09/2019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62D6304-4E4A-4AB6-B302-EE903FEE9E06}"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55CB644-60CA-4DF1-8CED-1CFA1ED6F680}" type="datetime1">
              <a:rPr lang="fr-BE" smtClean="0"/>
              <a:t>4/09/2019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62D6304-4E4A-4AB6-B302-EE903FEE9E06}"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573264"/>
            <a:ext cx="1157288" cy="12208228"/>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257175" y="573264"/>
            <a:ext cx="3357563" cy="1220822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29ED1D3F-E281-46C7-9773-21ED2554F3DE}" type="datetime1">
              <a:rPr lang="fr-BE" smtClean="0"/>
              <a:t>4/09/2019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62D6304-4E4A-4AB6-B302-EE903FEE9E06}"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3B17677E-B901-4054-A700-696072BC69E2}" type="datetime1">
              <a:rPr lang="fr-BE" smtClean="0"/>
              <a:t>4/09/2019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62D6304-4E4A-4AB6-B302-EE903FEE9E06}"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3"/>
            <a:ext cx="5829300" cy="1967442"/>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BD974B7-8B13-4F9B-9082-0FE3A70112DA}" type="datetime1">
              <a:rPr lang="fr-BE" smtClean="0"/>
              <a:t>4/09/2019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62D6304-4E4A-4AB6-B302-EE903FEE9E06}"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4E598D94-C303-470F-A537-F8F608FE6F09}" type="datetime1">
              <a:rPr lang="fr-BE" smtClean="0"/>
              <a:t>4/09/2019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62D6304-4E4A-4AB6-B302-EE903FEE9E06}"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E675EEB6-206F-43D9-8319-BEFDC2AF5954}" type="datetime1">
              <a:rPr lang="fr-BE" smtClean="0"/>
              <a:t>4/09/2019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B62D6304-4E4A-4AB6-B302-EE903FEE9E06}"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6E754C6D-CB60-43FA-BCD0-22386C55E589}" type="datetime1">
              <a:rPr lang="fr-BE" smtClean="0"/>
              <a:t>4/09/2019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B62D6304-4E4A-4AB6-B302-EE903FEE9E06}"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4A99B3-CB75-45A4-86A9-AD2EBD7501B2}" type="datetime1">
              <a:rPr lang="fr-BE" smtClean="0"/>
              <a:t>4/09/2019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B62D6304-4E4A-4AB6-B302-EE903FEE9E06}"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4405"/>
            <a:ext cx="2256235" cy="1678517"/>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7096CA7-E9C1-4ED9-9FC7-2E7689073451}" type="datetime1">
              <a:rPr lang="fr-BE" smtClean="0"/>
              <a:t>4/09/2019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62D6304-4E4A-4AB6-B302-EE903FEE9E06}"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0"/>
            <a:ext cx="4114800" cy="818622"/>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04B92BB-E2B5-47A6-9C6F-5F0A3D64DBA4}" type="datetime1">
              <a:rPr lang="fr-BE" smtClean="0"/>
              <a:t>4/09/2019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62D6304-4E4A-4AB6-B302-EE903FEE9E06}"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9E1BEF9A-8847-478F-9B1D-B0513EE101ED}" type="datetime1">
              <a:rPr lang="fr-BE" smtClean="0"/>
              <a:t>4/09/2019</a:t>
            </a:fld>
            <a:endParaRPr lang="fr-BE"/>
          </a:p>
        </p:txBody>
      </p:sp>
      <p:sp>
        <p:nvSpPr>
          <p:cNvPr id="5" name="Espace réservé du pied de page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B62D6304-4E4A-4AB6-B302-EE903FEE9E06}"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hyperlink" Target="http://www.droitetdevoir.com/" TargetMode="External"/><Relationship Id="rId4" Type="http://schemas.openxmlformats.org/officeDocument/2006/relationships/hyperlink" Target="mailto:general@droitetdevoir.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monelectriciteverte.be/fournisseur/engie-electrabel/?utm_medium=blog&amp;utm_source=referral&amp;utm_campaign=RANKING" TargetMode="External"/><Relationship Id="rId4" Type="http://schemas.openxmlformats.org/officeDocument/2006/relationships/hyperlink" Target="https://www.energuide.be/fr/questions-reponses/a-quoi-correspond-une-tonne-de-co2/214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xdr="http://schemas.openxmlformats.org/drawingml/2006/spreadsheetDrawing" xmlns:a16="http://schemas.microsoft.com/office/drawing/2014/main" xmlns="" xmlns:lc="http://schemas.openxmlformats.org/drawingml/2006/lockedCanvas" id="{00000000-0008-0000-0000-000002000000}"/>
              </a:ext>
            </a:extLst>
          </p:cNvPr>
          <p:cNvSpPr>
            <a:spLocks noChangeAspect="1" noChangeArrowheads="1"/>
          </p:cNvSpPr>
          <p:nvPr/>
        </p:nvSpPr>
        <p:spPr bwMode="auto">
          <a:xfrm>
            <a:off x="1" y="1"/>
            <a:ext cx="6857999" cy="9906000"/>
          </a:xfrm>
          <a:prstGeom prst="rect">
            <a:avLst/>
          </a:prstGeom>
          <a:gradFill flip="none" rotWithShape="1">
            <a:gsLst>
              <a:gs pos="0">
                <a:srgbClr val="DDEBCF">
                  <a:alpha val="52000"/>
                </a:srgbClr>
              </a:gs>
              <a:gs pos="50000">
                <a:srgbClr val="9CB86E"/>
              </a:gs>
              <a:gs pos="100000">
                <a:srgbClr val="156B13"/>
              </a:gs>
            </a:gsLst>
            <a:path path="rect">
              <a:fillToRect l="100000" t="100000"/>
            </a:path>
            <a:tileRect r="-100000" b="-100000"/>
          </a:gradFill>
          <a:ln w="9525" algn="in">
            <a:noFill/>
            <a:miter lim="800000"/>
            <a:headEnd/>
            <a:tailEn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pic>
        <p:nvPicPr>
          <p:cNvPr id="13" name="Image 12">
            <a:extLst>
              <a:ext uri="{FF2B5EF4-FFF2-40B4-BE49-F238E27FC236}">
                <a16:creationId xmlns:xdr="http://schemas.openxmlformats.org/drawingml/2006/spreadsheetDrawing" xmlns:a16="http://schemas.microsoft.com/office/drawing/2014/main" xmlns="" xmlns:lc="http://schemas.openxmlformats.org/drawingml/2006/lockedCanvas" id="{00000000-0008-0000-0000-00006C000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99904" y="2317209"/>
            <a:ext cx="7185800" cy="5256584"/>
          </a:xfrm>
          <a:prstGeom prst="rect">
            <a:avLst/>
          </a:prstGeom>
          <a:ln>
            <a:noFill/>
          </a:ln>
          <a:effectLst>
            <a:softEdge rad="112500"/>
          </a:effectLst>
        </p:spPr>
      </p:pic>
      <p:grpSp>
        <p:nvGrpSpPr>
          <p:cNvPr id="14" name="Group 35">
            <a:extLst>
              <a:ext uri="{FF2B5EF4-FFF2-40B4-BE49-F238E27FC236}">
                <a16:creationId xmlns:xdr="http://schemas.openxmlformats.org/drawingml/2006/spreadsheetDrawing" xmlns:a16="http://schemas.microsoft.com/office/drawing/2014/main" xmlns="" xmlns:lc="http://schemas.openxmlformats.org/drawingml/2006/lockedCanvas" id="{00000000-0008-0000-0000-000051000000}"/>
              </a:ext>
            </a:extLst>
          </p:cNvPr>
          <p:cNvGrpSpPr>
            <a:grpSpLocks noChangeAspect="1"/>
          </p:cNvGrpSpPr>
          <p:nvPr/>
        </p:nvGrpSpPr>
        <p:grpSpPr bwMode="auto">
          <a:xfrm>
            <a:off x="1070033" y="8553400"/>
            <a:ext cx="5100638" cy="999596"/>
            <a:chOff x="650087" y="8609458"/>
            <a:chExt cx="3213" cy="623"/>
          </a:xfrm>
        </p:grpSpPr>
        <p:sp>
          <p:nvSpPr>
            <p:cNvPr id="15" name="AutoShape 34">
              <a:extLst>
                <a:ext uri="{FF2B5EF4-FFF2-40B4-BE49-F238E27FC236}">
                  <a16:creationId xmlns:xdr="http://schemas.openxmlformats.org/drawingml/2006/spreadsheetDrawing" xmlns:a16="http://schemas.microsoft.com/office/drawing/2014/main" xmlns="" xmlns:lc="http://schemas.openxmlformats.org/drawingml/2006/lockedCanvas" id="{00000000-0008-0000-0000-000054000000}"/>
                </a:ext>
              </a:extLst>
            </p:cNvPr>
            <p:cNvSpPr>
              <a:spLocks noChangeAspect="1" noChangeArrowheads="1" noTextEdit="1"/>
            </p:cNvSpPr>
            <p:nvPr/>
          </p:nvSpPr>
          <p:spPr bwMode="auto">
            <a:xfrm>
              <a:off x="650087" y="8609458"/>
              <a:ext cx="320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16" name="Rectangle 15">
              <a:extLst>
                <a:ext uri="{FF2B5EF4-FFF2-40B4-BE49-F238E27FC236}">
                  <a16:creationId xmlns:xdr="http://schemas.openxmlformats.org/drawingml/2006/spreadsheetDrawing" xmlns:a16="http://schemas.microsoft.com/office/drawing/2014/main" xmlns="" xmlns:lc="http://schemas.openxmlformats.org/drawingml/2006/lockedCanvas" id="{00000000-0008-0000-0000-000055000000}"/>
                </a:ext>
              </a:extLst>
            </p:cNvPr>
            <p:cNvSpPr>
              <a:spLocks noChangeArrowheads="1"/>
            </p:cNvSpPr>
            <p:nvPr/>
          </p:nvSpPr>
          <p:spPr bwMode="auto">
            <a:xfrm>
              <a:off x="650911" y="8609472"/>
              <a:ext cx="119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500" b="1" i="0" u="none" strike="noStrike" cap="none" normalizeH="0" baseline="0">
                  <a:ln>
                    <a:noFill/>
                  </a:ln>
                  <a:solidFill>
                    <a:srgbClr val="000000"/>
                  </a:solidFill>
                  <a:effectLst/>
                  <a:latin typeface="Arial" pitchFamily="34" charset="0"/>
                  <a:cs typeface="Arial" pitchFamily="34" charset="0"/>
                </a:rPr>
                <a:t>Rue du Fisch Club, 6</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6">
              <a:extLst>
                <a:ext uri="{FF2B5EF4-FFF2-40B4-BE49-F238E27FC236}">
                  <a16:creationId xmlns:xdr="http://schemas.openxmlformats.org/drawingml/2006/spreadsheetDrawing" xmlns:a16="http://schemas.microsoft.com/office/drawing/2014/main" xmlns="" xmlns:lc="http://schemas.openxmlformats.org/drawingml/2006/lockedCanvas" id="{00000000-0008-0000-0000-000056000000}"/>
                </a:ext>
              </a:extLst>
            </p:cNvPr>
            <p:cNvSpPr>
              <a:spLocks noChangeArrowheads="1"/>
            </p:cNvSpPr>
            <p:nvPr/>
          </p:nvSpPr>
          <p:spPr bwMode="auto">
            <a:xfrm>
              <a:off x="651149" y="8609625"/>
              <a:ext cx="62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500" b="1" i="0" u="none" strike="noStrike" cap="none" normalizeH="0" baseline="0">
                  <a:ln>
                    <a:noFill/>
                  </a:ln>
                  <a:solidFill>
                    <a:srgbClr val="000000"/>
                  </a:solidFill>
                  <a:effectLst/>
                  <a:latin typeface="Arial" pitchFamily="34" charset="0"/>
                  <a:cs typeface="Arial" pitchFamily="34" charset="0"/>
                </a:rPr>
                <a:t>7000 Mons</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17">
              <a:extLst>
                <a:ext uri="{FF2B5EF4-FFF2-40B4-BE49-F238E27FC236}">
                  <a16:creationId xmlns:xdr="http://schemas.openxmlformats.org/drawingml/2006/spreadsheetDrawing" xmlns:a16="http://schemas.microsoft.com/office/drawing/2014/main" xmlns="" xmlns:lc="http://schemas.openxmlformats.org/drawingml/2006/lockedCanvas" id="{00000000-0008-0000-0000-000057000000}"/>
                </a:ext>
              </a:extLst>
            </p:cNvPr>
            <p:cNvSpPr>
              <a:spLocks noChangeArrowheads="1"/>
            </p:cNvSpPr>
            <p:nvPr/>
          </p:nvSpPr>
          <p:spPr bwMode="auto">
            <a:xfrm>
              <a:off x="650757" y="8609777"/>
              <a:ext cx="136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500" b="1" i="0" u="none" strike="noStrike" cap="none" normalizeH="0" baseline="0">
                  <a:ln>
                    <a:noFill/>
                  </a:ln>
                  <a:solidFill>
                    <a:srgbClr val="0000FF"/>
                  </a:solidFill>
                  <a:effectLst/>
                  <a:latin typeface="Arial" pitchFamily="34" charset="0"/>
                  <a:cs typeface="Arial" pitchFamily="34" charset="0"/>
                </a:rPr>
                <a:t>www.droitetdevoir.com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8">
              <a:extLst>
                <a:ext uri="{FF2B5EF4-FFF2-40B4-BE49-F238E27FC236}">
                  <a16:creationId xmlns:xdr="http://schemas.openxmlformats.org/drawingml/2006/spreadsheetDrawing" xmlns:a16="http://schemas.microsoft.com/office/drawing/2014/main" xmlns="" xmlns:lc="http://schemas.openxmlformats.org/drawingml/2006/lockedCanvas" id="{00000000-0008-0000-0000-000058000000}"/>
                </a:ext>
              </a:extLst>
            </p:cNvPr>
            <p:cNvSpPr>
              <a:spLocks noChangeArrowheads="1"/>
            </p:cNvSpPr>
            <p:nvPr/>
          </p:nvSpPr>
          <p:spPr bwMode="auto">
            <a:xfrm>
              <a:off x="650607" y="8609917"/>
              <a:ext cx="159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500" b="1" i="0" u="none" strike="noStrike" cap="none" normalizeH="0" baseline="0" dirty="0">
                  <a:ln>
                    <a:noFill/>
                  </a:ln>
                  <a:solidFill>
                    <a:srgbClr val="0000FF"/>
                  </a:solidFill>
                  <a:effectLst/>
                  <a:latin typeface="Arial" pitchFamily="34" charset="0"/>
                  <a:cs typeface="Arial" pitchFamily="34" charset="0"/>
                </a:rPr>
                <a:t>general@droitetdevoir.com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0" name="Line 42">
              <a:extLst>
                <a:ext uri="{FF2B5EF4-FFF2-40B4-BE49-F238E27FC236}">
                  <a16:creationId xmlns:xdr="http://schemas.openxmlformats.org/drawingml/2006/spreadsheetDrawing" xmlns:a16="http://schemas.microsoft.com/office/drawing/2014/main" xmlns="" xmlns:lc="http://schemas.openxmlformats.org/drawingml/2006/lockedCanvas" id="{00000000-0008-0000-0000-000059000000}"/>
                </a:ext>
              </a:extLst>
            </p:cNvPr>
            <p:cNvSpPr>
              <a:spLocks noChangeShapeType="1"/>
            </p:cNvSpPr>
            <p:nvPr/>
          </p:nvSpPr>
          <p:spPr bwMode="auto">
            <a:xfrm>
              <a:off x="651149" y="8609458"/>
              <a:ext cx="0" cy="7"/>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21" name="Rectangle 20">
              <a:extLst>
                <a:ext uri="{FF2B5EF4-FFF2-40B4-BE49-F238E27FC236}">
                  <a16:creationId xmlns:xdr="http://schemas.openxmlformats.org/drawingml/2006/spreadsheetDrawing" xmlns:a16="http://schemas.microsoft.com/office/drawing/2014/main" xmlns="" xmlns:lc="http://schemas.openxmlformats.org/drawingml/2006/lockedCanvas" id="{00000000-0008-0000-0000-00005A000000}"/>
                </a:ext>
              </a:extLst>
            </p:cNvPr>
            <p:cNvSpPr>
              <a:spLocks noChangeArrowheads="1"/>
            </p:cNvSpPr>
            <p:nvPr/>
          </p:nvSpPr>
          <p:spPr bwMode="auto">
            <a:xfrm>
              <a:off x="651149" y="8609458"/>
              <a:ext cx="13"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22" name="Line 44">
              <a:extLst>
                <a:ext uri="{FF2B5EF4-FFF2-40B4-BE49-F238E27FC236}">
                  <a16:creationId xmlns:xdr="http://schemas.openxmlformats.org/drawingml/2006/spreadsheetDrawing" xmlns:a16="http://schemas.microsoft.com/office/drawing/2014/main" xmlns="" xmlns:lc="http://schemas.openxmlformats.org/drawingml/2006/lockedCanvas" id="{00000000-0008-0000-0000-00005B000000}"/>
                </a:ext>
              </a:extLst>
            </p:cNvPr>
            <p:cNvSpPr>
              <a:spLocks noChangeShapeType="1"/>
            </p:cNvSpPr>
            <p:nvPr/>
          </p:nvSpPr>
          <p:spPr bwMode="auto">
            <a:xfrm>
              <a:off x="652211" y="8609458"/>
              <a:ext cx="0" cy="7"/>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23" name="Rectangle 22">
              <a:extLst>
                <a:ext uri="{FF2B5EF4-FFF2-40B4-BE49-F238E27FC236}">
                  <a16:creationId xmlns:xdr="http://schemas.openxmlformats.org/drawingml/2006/spreadsheetDrawing" xmlns:a16="http://schemas.microsoft.com/office/drawing/2014/main" xmlns="" xmlns:lc="http://schemas.openxmlformats.org/drawingml/2006/lockedCanvas" id="{00000000-0008-0000-0000-00005C000000}"/>
                </a:ext>
              </a:extLst>
            </p:cNvPr>
            <p:cNvSpPr>
              <a:spLocks noChangeArrowheads="1"/>
            </p:cNvSpPr>
            <p:nvPr/>
          </p:nvSpPr>
          <p:spPr bwMode="auto">
            <a:xfrm>
              <a:off x="652211" y="8609458"/>
              <a:ext cx="14"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24" name="Line 46">
              <a:extLst>
                <a:ext uri="{FF2B5EF4-FFF2-40B4-BE49-F238E27FC236}">
                  <a16:creationId xmlns:xdr="http://schemas.openxmlformats.org/drawingml/2006/spreadsheetDrawing" xmlns:a16="http://schemas.microsoft.com/office/drawing/2014/main" xmlns="" xmlns:lc="http://schemas.openxmlformats.org/drawingml/2006/lockedCanvas" id="{00000000-0008-0000-0000-00005D000000}"/>
                </a:ext>
              </a:extLst>
            </p:cNvPr>
            <p:cNvSpPr>
              <a:spLocks noChangeShapeType="1"/>
            </p:cNvSpPr>
            <p:nvPr/>
          </p:nvSpPr>
          <p:spPr bwMode="auto">
            <a:xfrm>
              <a:off x="650087" y="8609458"/>
              <a:ext cx="1" cy="616"/>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25" name="Rectangle 24">
              <a:extLst>
                <a:ext uri="{FF2B5EF4-FFF2-40B4-BE49-F238E27FC236}">
                  <a16:creationId xmlns:xdr="http://schemas.openxmlformats.org/drawingml/2006/spreadsheetDrawing" xmlns:a16="http://schemas.microsoft.com/office/drawing/2014/main" xmlns="" xmlns:lc="http://schemas.openxmlformats.org/drawingml/2006/lockedCanvas" id="{00000000-0008-0000-0000-00005E000000}"/>
                </a:ext>
              </a:extLst>
            </p:cNvPr>
            <p:cNvSpPr>
              <a:spLocks noChangeArrowheads="1"/>
            </p:cNvSpPr>
            <p:nvPr/>
          </p:nvSpPr>
          <p:spPr bwMode="auto">
            <a:xfrm>
              <a:off x="650087" y="8609458"/>
              <a:ext cx="13" cy="62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26" name="Line 48">
              <a:extLst>
                <a:ext uri="{FF2B5EF4-FFF2-40B4-BE49-F238E27FC236}">
                  <a16:creationId xmlns:xdr="http://schemas.openxmlformats.org/drawingml/2006/spreadsheetDrawing" xmlns:a16="http://schemas.microsoft.com/office/drawing/2014/main" xmlns="" xmlns:lc="http://schemas.openxmlformats.org/drawingml/2006/lockedCanvas" id="{00000000-0008-0000-0000-00005F000000}"/>
                </a:ext>
              </a:extLst>
            </p:cNvPr>
            <p:cNvSpPr>
              <a:spLocks noChangeShapeType="1"/>
            </p:cNvSpPr>
            <p:nvPr/>
          </p:nvSpPr>
          <p:spPr bwMode="auto">
            <a:xfrm>
              <a:off x="651149" y="8610074"/>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27" name="Rectangle 26">
              <a:extLst>
                <a:ext uri="{FF2B5EF4-FFF2-40B4-BE49-F238E27FC236}">
                  <a16:creationId xmlns:xdr="http://schemas.openxmlformats.org/drawingml/2006/spreadsheetDrawing" xmlns:a16="http://schemas.microsoft.com/office/drawing/2014/main" xmlns="" xmlns:lc="http://schemas.openxmlformats.org/drawingml/2006/lockedCanvas" id="{00000000-0008-0000-0000-000060000000}"/>
                </a:ext>
              </a:extLst>
            </p:cNvPr>
            <p:cNvSpPr>
              <a:spLocks noChangeArrowheads="1"/>
            </p:cNvSpPr>
            <p:nvPr/>
          </p:nvSpPr>
          <p:spPr bwMode="auto">
            <a:xfrm>
              <a:off x="651149" y="8610074"/>
              <a:ext cx="13"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28" name="Line 50">
              <a:extLst>
                <a:ext uri="{FF2B5EF4-FFF2-40B4-BE49-F238E27FC236}">
                  <a16:creationId xmlns:xdr="http://schemas.openxmlformats.org/drawingml/2006/spreadsheetDrawing" xmlns:a16="http://schemas.microsoft.com/office/drawing/2014/main" xmlns="" xmlns:lc="http://schemas.openxmlformats.org/drawingml/2006/lockedCanvas" id="{00000000-0008-0000-0000-000061000000}"/>
                </a:ext>
              </a:extLst>
            </p:cNvPr>
            <p:cNvSpPr>
              <a:spLocks noChangeShapeType="1"/>
            </p:cNvSpPr>
            <p:nvPr/>
          </p:nvSpPr>
          <p:spPr bwMode="auto">
            <a:xfrm>
              <a:off x="652211" y="8610074"/>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29" name="Rectangle 28">
              <a:extLst>
                <a:ext uri="{FF2B5EF4-FFF2-40B4-BE49-F238E27FC236}">
                  <a16:creationId xmlns:xdr="http://schemas.openxmlformats.org/drawingml/2006/spreadsheetDrawing" xmlns:a16="http://schemas.microsoft.com/office/drawing/2014/main" xmlns="" xmlns:lc="http://schemas.openxmlformats.org/drawingml/2006/lockedCanvas" id="{00000000-0008-0000-0000-000062000000}"/>
                </a:ext>
              </a:extLst>
            </p:cNvPr>
            <p:cNvSpPr>
              <a:spLocks noChangeArrowheads="1"/>
            </p:cNvSpPr>
            <p:nvPr/>
          </p:nvSpPr>
          <p:spPr bwMode="auto">
            <a:xfrm>
              <a:off x="652211" y="8610074"/>
              <a:ext cx="14"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30" name="Line 52">
              <a:extLst>
                <a:ext uri="{FF2B5EF4-FFF2-40B4-BE49-F238E27FC236}">
                  <a16:creationId xmlns:xdr="http://schemas.openxmlformats.org/drawingml/2006/spreadsheetDrawing" xmlns:a16="http://schemas.microsoft.com/office/drawing/2014/main" xmlns="" xmlns:lc="http://schemas.openxmlformats.org/drawingml/2006/lockedCanvas" id="{00000000-0008-0000-0000-000063000000}"/>
                </a:ext>
              </a:extLst>
            </p:cNvPr>
            <p:cNvSpPr>
              <a:spLocks noChangeShapeType="1"/>
            </p:cNvSpPr>
            <p:nvPr/>
          </p:nvSpPr>
          <p:spPr bwMode="auto">
            <a:xfrm>
              <a:off x="653274" y="8609458"/>
              <a:ext cx="1" cy="616"/>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31" name="Rectangle 30">
              <a:extLst>
                <a:ext uri="{FF2B5EF4-FFF2-40B4-BE49-F238E27FC236}">
                  <a16:creationId xmlns:xdr="http://schemas.openxmlformats.org/drawingml/2006/spreadsheetDrawing" xmlns:a16="http://schemas.microsoft.com/office/drawing/2014/main" xmlns="" xmlns:lc="http://schemas.openxmlformats.org/drawingml/2006/lockedCanvas" id="{00000000-0008-0000-0000-000064000000}"/>
                </a:ext>
              </a:extLst>
            </p:cNvPr>
            <p:cNvSpPr>
              <a:spLocks noChangeArrowheads="1"/>
            </p:cNvSpPr>
            <p:nvPr/>
          </p:nvSpPr>
          <p:spPr bwMode="auto">
            <a:xfrm>
              <a:off x="653274" y="8609458"/>
              <a:ext cx="13" cy="62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32" name="Line 54">
              <a:extLst>
                <a:ext uri="{FF2B5EF4-FFF2-40B4-BE49-F238E27FC236}">
                  <a16:creationId xmlns:xdr="http://schemas.openxmlformats.org/drawingml/2006/spreadsheetDrawing" xmlns:a16="http://schemas.microsoft.com/office/drawing/2014/main" xmlns="" xmlns:lc="http://schemas.openxmlformats.org/drawingml/2006/lockedCanvas" id="{00000000-0008-0000-0000-000065000000}"/>
                </a:ext>
              </a:extLst>
            </p:cNvPr>
            <p:cNvSpPr>
              <a:spLocks noChangeShapeType="1"/>
            </p:cNvSpPr>
            <p:nvPr/>
          </p:nvSpPr>
          <p:spPr bwMode="auto">
            <a:xfrm>
              <a:off x="650087" y="8609458"/>
              <a:ext cx="3200"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33" name="Rectangle 32">
              <a:extLst>
                <a:ext uri="{FF2B5EF4-FFF2-40B4-BE49-F238E27FC236}">
                  <a16:creationId xmlns:xdr="http://schemas.openxmlformats.org/drawingml/2006/spreadsheetDrawing" xmlns:a16="http://schemas.microsoft.com/office/drawing/2014/main" xmlns="" xmlns:lc="http://schemas.openxmlformats.org/drawingml/2006/lockedCanvas" id="{00000000-0008-0000-0000-00006B000000}"/>
                </a:ext>
              </a:extLst>
            </p:cNvPr>
            <p:cNvSpPr>
              <a:spLocks noChangeArrowheads="1"/>
            </p:cNvSpPr>
            <p:nvPr/>
          </p:nvSpPr>
          <p:spPr bwMode="auto">
            <a:xfrm>
              <a:off x="650087" y="8609458"/>
              <a:ext cx="3213"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34" name="Line 56">
              <a:extLst>
                <a:ext uri="{FF2B5EF4-FFF2-40B4-BE49-F238E27FC236}">
                  <a16:creationId xmlns:xdr="http://schemas.openxmlformats.org/drawingml/2006/spreadsheetDrawing" xmlns:a16="http://schemas.microsoft.com/office/drawing/2014/main" xmlns="" xmlns:lc="http://schemas.openxmlformats.org/drawingml/2006/lockedCanvas" id="{00000000-0008-0000-0000-00006D000000}"/>
                </a:ext>
              </a:extLst>
            </p:cNvPr>
            <p:cNvSpPr>
              <a:spLocks noChangeShapeType="1"/>
            </p:cNvSpPr>
            <p:nvPr/>
          </p:nvSpPr>
          <p:spPr bwMode="auto">
            <a:xfrm>
              <a:off x="650087" y="8609610"/>
              <a:ext cx="3200"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35" name="Rectangle 34">
              <a:extLst>
                <a:ext uri="{FF2B5EF4-FFF2-40B4-BE49-F238E27FC236}">
                  <a16:creationId xmlns:xdr="http://schemas.openxmlformats.org/drawingml/2006/spreadsheetDrawing" xmlns:a16="http://schemas.microsoft.com/office/drawing/2014/main" xmlns="" xmlns:lc="http://schemas.openxmlformats.org/drawingml/2006/lockedCanvas" id="{00000000-0008-0000-0000-000070000000}"/>
                </a:ext>
              </a:extLst>
            </p:cNvPr>
            <p:cNvSpPr>
              <a:spLocks noChangeArrowheads="1"/>
            </p:cNvSpPr>
            <p:nvPr/>
          </p:nvSpPr>
          <p:spPr bwMode="auto">
            <a:xfrm>
              <a:off x="650087" y="8609610"/>
              <a:ext cx="3213"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36" name="Line 58">
              <a:extLst>
                <a:ext uri="{FF2B5EF4-FFF2-40B4-BE49-F238E27FC236}">
                  <a16:creationId xmlns:xdr="http://schemas.openxmlformats.org/drawingml/2006/spreadsheetDrawing" xmlns:a16="http://schemas.microsoft.com/office/drawing/2014/main" xmlns="" xmlns:lc="http://schemas.openxmlformats.org/drawingml/2006/lockedCanvas" id="{00000000-0008-0000-0000-000071000000}"/>
                </a:ext>
              </a:extLst>
            </p:cNvPr>
            <p:cNvSpPr>
              <a:spLocks noChangeShapeType="1"/>
            </p:cNvSpPr>
            <p:nvPr/>
          </p:nvSpPr>
          <p:spPr bwMode="auto">
            <a:xfrm>
              <a:off x="650087" y="8609762"/>
              <a:ext cx="3200"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37" name="Rectangle 36">
              <a:extLst>
                <a:ext uri="{FF2B5EF4-FFF2-40B4-BE49-F238E27FC236}">
                  <a16:creationId xmlns:xdr="http://schemas.openxmlformats.org/drawingml/2006/spreadsheetDrawing" xmlns:a16="http://schemas.microsoft.com/office/drawing/2014/main" xmlns="" xmlns:lc="http://schemas.openxmlformats.org/drawingml/2006/lockedCanvas" id="{00000000-0008-0000-0000-000072000000}"/>
                </a:ext>
              </a:extLst>
            </p:cNvPr>
            <p:cNvSpPr>
              <a:spLocks noChangeArrowheads="1"/>
            </p:cNvSpPr>
            <p:nvPr/>
          </p:nvSpPr>
          <p:spPr bwMode="auto">
            <a:xfrm>
              <a:off x="650087" y="8609762"/>
              <a:ext cx="3213" cy="8"/>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38" name="Rectangle 37">
              <a:extLst>
                <a:ext uri="{FF2B5EF4-FFF2-40B4-BE49-F238E27FC236}">
                  <a16:creationId xmlns:xdr="http://schemas.openxmlformats.org/drawingml/2006/spreadsheetDrawing" xmlns:a16="http://schemas.microsoft.com/office/drawing/2014/main" xmlns="" xmlns:lc="http://schemas.openxmlformats.org/drawingml/2006/lockedCanvas" id="{00000000-0008-0000-0000-000073000000}"/>
                </a:ext>
              </a:extLst>
            </p:cNvPr>
            <p:cNvSpPr>
              <a:spLocks noChangeArrowheads="1"/>
            </p:cNvSpPr>
            <p:nvPr/>
          </p:nvSpPr>
          <p:spPr bwMode="auto">
            <a:xfrm>
              <a:off x="650087" y="8609915"/>
              <a:ext cx="3213"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sp>
          <p:nvSpPr>
            <p:cNvPr id="39" name="Rectangle 38">
              <a:extLst>
                <a:ext uri="{FF2B5EF4-FFF2-40B4-BE49-F238E27FC236}">
                  <a16:creationId xmlns:xdr="http://schemas.openxmlformats.org/drawingml/2006/spreadsheetDrawing" xmlns:a16="http://schemas.microsoft.com/office/drawing/2014/main" xmlns="" xmlns:lc="http://schemas.openxmlformats.org/drawingml/2006/lockedCanvas" id="{00000000-0008-0000-0000-000074000000}"/>
                </a:ext>
              </a:extLst>
            </p:cNvPr>
            <p:cNvSpPr>
              <a:spLocks noChangeArrowheads="1"/>
            </p:cNvSpPr>
            <p:nvPr/>
          </p:nvSpPr>
          <p:spPr bwMode="auto">
            <a:xfrm>
              <a:off x="650087" y="8610067"/>
              <a:ext cx="3213"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BE"/>
            </a:p>
          </p:txBody>
        </p:sp>
      </p:grpSp>
      <p:grpSp>
        <p:nvGrpSpPr>
          <p:cNvPr id="49" name="Groupe 48"/>
          <p:cNvGrpSpPr/>
          <p:nvPr/>
        </p:nvGrpSpPr>
        <p:grpSpPr>
          <a:xfrm>
            <a:off x="1" y="0"/>
            <a:ext cx="6858000" cy="1496616"/>
            <a:chOff x="1" y="0"/>
            <a:chExt cx="6858000" cy="1496616"/>
          </a:xfrm>
        </p:grpSpPr>
        <p:grpSp>
          <p:nvGrpSpPr>
            <p:cNvPr id="50" name="Groupe 4">
              <a:extLst>
                <a:ext uri="{FF2B5EF4-FFF2-40B4-BE49-F238E27FC236}">
                  <a16:creationId xmlns:xdr="http://schemas.openxmlformats.org/drawingml/2006/spreadsheetDrawing" xmlns:a16="http://schemas.microsoft.com/office/drawing/2014/main" xmlns="" xmlns:lc="http://schemas.openxmlformats.org/drawingml/2006/lockedCanvas" id="{00000000-0008-0000-0000-00001D000000}"/>
                </a:ext>
              </a:extLst>
            </p:cNvPr>
            <p:cNvGrpSpPr>
              <a:grpSpLocks/>
            </p:cNvGrpSpPr>
            <p:nvPr/>
          </p:nvGrpSpPr>
          <p:grpSpPr bwMode="auto">
            <a:xfrm>
              <a:off x="1" y="0"/>
              <a:ext cx="6858000" cy="1496616"/>
              <a:chOff x="0" y="0"/>
              <a:chExt cx="7550826" cy="1876425"/>
            </a:xfrm>
          </p:grpSpPr>
          <p:sp>
            <p:nvSpPr>
              <p:cNvPr id="52" name="Freeform 7">
                <a:extLst>
                  <a:ext uri="{FF2B5EF4-FFF2-40B4-BE49-F238E27FC236}">
                    <a16:creationId xmlns:xdr="http://schemas.openxmlformats.org/drawingml/2006/spreadsheetDrawing" xmlns:a16="http://schemas.microsoft.com/office/drawing/2014/main" xmlns="" xmlns:lc="http://schemas.openxmlformats.org/drawingml/2006/lockedCanvas" id="{00000000-0008-0000-0000-00001F000000}"/>
                  </a:ext>
                </a:extLst>
              </p:cNvPr>
              <p:cNvSpPr>
                <a:spLocks/>
              </p:cNvSpPr>
              <p:nvPr/>
            </p:nvSpPr>
            <p:spPr bwMode="auto">
              <a:xfrm>
                <a:off x="0" y="0"/>
                <a:ext cx="7543800" cy="1812926"/>
              </a:xfrm>
              <a:custGeom>
                <a:avLst/>
                <a:gdLst>
                  <a:gd name="T0" fmla="*/ 0 w 2448"/>
                  <a:gd name="T1" fmla="*/ 0 h 650"/>
                  <a:gd name="T2" fmla="*/ 0 w 2448"/>
                  <a:gd name="T3" fmla="*/ 2147483647 h 650"/>
                  <a:gd name="T4" fmla="*/ 2147483647 w 2448"/>
                  <a:gd name="T5" fmla="*/ 2147483647 h 650"/>
                  <a:gd name="T6" fmla="*/ 2147483647 w 2448"/>
                  <a:gd name="T7" fmla="*/ 0 h 650"/>
                  <a:gd name="T8" fmla="*/ 0 w 2448"/>
                  <a:gd name="T9" fmla="*/ 0 h 650"/>
                  <a:gd name="T10" fmla="*/ 0 60000 65536"/>
                  <a:gd name="T11" fmla="*/ 0 60000 65536"/>
                  <a:gd name="T12" fmla="*/ 0 60000 65536"/>
                  <a:gd name="T13" fmla="*/ 0 60000 65536"/>
                  <a:gd name="T14" fmla="*/ 0 60000 65536"/>
                  <a:gd name="T15" fmla="*/ 0 w 2448"/>
                  <a:gd name="T16" fmla="*/ 0 h 650"/>
                  <a:gd name="T17" fmla="*/ 2448 w 2448"/>
                  <a:gd name="T18" fmla="*/ 650 h 650"/>
                </a:gdLst>
                <a:ahLst/>
                <a:cxnLst>
                  <a:cxn ang="T10">
                    <a:pos x="T0" y="T1"/>
                  </a:cxn>
                  <a:cxn ang="T11">
                    <a:pos x="T2" y="T3"/>
                  </a:cxn>
                  <a:cxn ang="T12">
                    <a:pos x="T4" y="T5"/>
                  </a:cxn>
                  <a:cxn ang="T13">
                    <a:pos x="T6" y="T7"/>
                  </a:cxn>
                  <a:cxn ang="T14">
                    <a:pos x="T8" y="T9"/>
                  </a:cxn>
                </a:cxnLst>
                <a:rect l="T15" t="T16" r="T17" b="T18"/>
                <a:pathLst>
                  <a:path w="2448" h="650">
                    <a:moveTo>
                      <a:pt x="0" y="0"/>
                    </a:moveTo>
                    <a:cubicBezTo>
                      <a:pt x="0" y="650"/>
                      <a:pt x="0" y="650"/>
                      <a:pt x="0" y="650"/>
                    </a:cubicBezTo>
                    <a:cubicBezTo>
                      <a:pt x="914" y="423"/>
                      <a:pt x="1786" y="414"/>
                      <a:pt x="2448" y="466"/>
                    </a:cubicBezTo>
                    <a:cubicBezTo>
                      <a:pt x="2448" y="0"/>
                      <a:pt x="2448" y="0"/>
                      <a:pt x="2448" y="0"/>
                    </a:cubicBezTo>
                    <a:lnTo>
                      <a:pt x="0" y="0"/>
                    </a:lnTo>
                    <a:close/>
                  </a:path>
                </a:pathLst>
              </a:custGeom>
              <a:gradFill rotWithShape="1">
                <a:gsLst>
                  <a:gs pos="0">
                    <a:srgbClr val="DDEBCF"/>
                  </a:gs>
                  <a:gs pos="50000">
                    <a:srgbClr val="9CB86E"/>
                  </a:gs>
                  <a:gs pos="100000">
                    <a:srgbClr val="156B13"/>
                  </a:gs>
                </a:gsLst>
                <a:path path="rect">
                  <a:fillToRect l="100000" t="100000"/>
                </a:path>
              </a:gradFill>
              <a:ln w="9525">
                <a:noFill/>
                <a:round/>
                <a:headEnd/>
                <a:tailEnd/>
              </a:ln>
            </p:spPr>
          </p:sp>
          <p:grpSp>
            <p:nvGrpSpPr>
              <p:cNvPr id="53" name="Groupe 52">
                <a:extLst>
                  <a:ext uri="{FF2B5EF4-FFF2-40B4-BE49-F238E27FC236}">
                    <a16:creationId xmlns:xdr="http://schemas.openxmlformats.org/drawingml/2006/spreadsheetDrawing" xmlns:a16="http://schemas.microsoft.com/office/drawing/2014/main" xmlns="" xmlns:lc="http://schemas.openxmlformats.org/drawingml/2006/lockedCanvas" id="{00000000-0008-0000-0000-000020000000}"/>
                  </a:ext>
                </a:extLst>
              </p:cNvPr>
              <p:cNvGrpSpPr>
                <a:grpSpLocks/>
              </p:cNvGrpSpPr>
              <p:nvPr/>
            </p:nvGrpSpPr>
            <p:grpSpPr bwMode="auto">
              <a:xfrm>
                <a:off x="7026" y="923925"/>
                <a:ext cx="7543800" cy="952500"/>
                <a:chOff x="7026" y="923925"/>
                <a:chExt cx="7543800" cy="952500"/>
              </a:xfrm>
            </p:grpSpPr>
            <p:sp>
              <p:nvSpPr>
                <p:cNvPr id="54" name="Freeform 8">
                  <a:extLst>
                    <a:ext uri="{FF2B5EF4-FFF2-40B4-BE49-F238E27FC236}">
                      <a16:creationId xmlns:xdr="http://schemas.openxmlformats.org/drawingml/2006/spreadsheetDrawing" xmlns:a16="http://schemas.microsoft.com/office/drawing/2014/main" xmlns="" xmlns:lc="http://schemas.openxmlformats.org/drawingml/2006/lockedCanvas" id="{00000000-0008-0000-0000-000021000000}"/>
                    </a:ext>
                  </a:extLst>
                </p:cNvPr>
                <p:cNvSpPr>
                  <a:spLocks/>
                </p:cNvSpPr>
                <p:nvPr/>
              </p:nvSpPr>
              <p:spPr bwMode="auto">
                <a:xfrm>
                  <a:off x="7026" y="923925"/>
                  <a:ext cx="7543800" cy="730250"/>
                </a:xfrm>
                <a:custGeom>
                  <a:avLst/>
                  <a:gdLst>
                    <a:gd name="T0" fmla="*/ 2147483647 w 2448"/>
                    <a:gd name="T1" fmla="*/ 668418096 h 238"/>
                    <a:gd name="T2" fmla="*/ 0 w 2448"/>
                    <a:gd name="T3" fmla="*/ 2147483647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2448" y="71"/>
                      </a:moveTo>
                      <a:cubicBezTo>
                        <a:pt x="1835" y="12"/>
                        <a:pt x="939" y="0"/>
                        <a:pt x="0" y="238"/>
                      </a:cubicBezTo>
                    </a:path>
                  </a:pathLst>
                </a:custGeom>
                <a:noFill/>
                <a:ln w="6335">
                  <a:solidFill>
                    <a:srgbClr val="EFB32F"/>
                  </a:solidFill>
                  <a:miter lim="800000"/>
                  <a:headEnd/>
                  <a:tailEnd/>
                </a:ln>
              </p:spPr>
            </p:sp>
            <p:sp>
              <p:nvSpPr>
                <p:cNvPr id="55" name="Freeform 9">
                  <a:extLst>
                    <a:ext uri="{FF2B5EF4-FFF2-40B4-BE49-F238E27FC236}">
                      <a16:creationId xmlns:xdr="http://schemas.openxmlformats.org/drawingml/2006/spreadsheetDrawing" xmlns:a16="http://schemas.microsoft.com/office/drawing/2014/main" xmlns="" xmlns:lc="http://schemas.openxmlformats.org/drawingml/2006/lockedCanvas" id="{00000000-0008-0000-0000-000022000000}"/>
                    </a:ext>
                  </a:extLst>
                </p:cNvPr>
                <p:cNvSpPr>
                  <a:spLocks/>
                </p:cNvSpPr>
                <p:nvPr/>
              </p:nvSpPr>
              <p:spPr bwMode="auto">
                <a:xfrm>
                  <a:off x="7026" y="1038225"/>
                  <a:ext cx="7543800" cy="717550"/>
                </a:xfrm>
                <a:custGeom>
                  <a:avLst/>
                  <a:gdLst>
                    <a:gd name="T0" fmla="*/ 0 w 2448"/>
                    <a:gd name="T1" fmla="*/ 2147483647 h 237"/>
                    <a:gd name="T2" fmla="*/ 2147483647 w 2448"/>
                    <a:gd name="T3" fmla="*/ 687494658 h 237"/>
                    <a:gd name="T4" fmla="*/ 0 60000 65536"/>
                    <a:gd name="T5" fmla="*/ 0 60000 65536"/>
                    <a:gd name="T6" fmla="*/ 0 w 2448"/>
                    <a:gd name="T7" fmla="*/ 0 h 237"/>
                    <a:gd name="T8" fmla="*/ 2448 w 2448"/>
                    <a:gd name="T9" fmla="*/ 237 h 237"/>
                  </a:gdLst>
                  <a:ahLst/>
                  <a:cxnLst>
                    <a:cxn ang="T4">
                      <a:pos x="T0" y="T1"/>
                    </a:cxn>
                    <a:cxn ang="T5">
                      <a:pos x="T2" y="T3"/>
                    </a:cxn>
                  </a:cxnLst>
                  <a:rect l="T6" t="T7" r="T8" b="T9"/>
                  <a:pathLst>
                    <a:path w="2448" h="237">
                      <a:moveTo>
                        <a:pt x="0" y="237"/>
                      </a:moveTo>
                      <a:cubicBezTo>
                        <a:pt x="940" y="0"/>
                        <a:pt x="1835" y="15"/>
                        <a:pt x="2448" y="75"/>
                      </a:cubicBezTo>
                    </a:path>
                  </a:pathLst>
                </a:custGeom>
                <a:noFill/>
                <a:ln w="6335">
                  <a:solidFill>
                    <a:srgbClr val="FFFFFE"/>
                  </a:solidFill>
                  <a:miter lim="800000"/>
                  <a:headEnd/>
                  <a:tailEnd/>
                </a:ln>
              </p:spPr>
            </p:sp>
            <p:sp>
              <p:nvSpPr>
                <p:cNvPr id="56" name="Freeform 10">
                  <a:extLst>
                    <a:ext uri="{FF2B5EF4-FFF2-40B4-BE49-F238E27FC236}">
                      <a16:creationId xmlns:xdr="http://schemas.openxmlformats.org/drawingml/2006/spreadsheetDrawing" xmlns:a16="http://schemas.microsoft.com/office/drawing/2014/main" xmlns="" xmlns:lc="http://schemas.openxmlformats.org/drawingml/2006/lockedCanvas" id="{00000000-0008-0000-0000-000023000000}"/>
                    </a:ext>
                  </a:extLst>
                </p:cNvPr>
                <p:cNvSpPr>
                  <a:spLocks/>
                </p:cNvSpPr>
                <p:nvPr/>
              </p:nvSpPr>
              <p:spPr bwMode="auto">
                <a:xfrm>
                  <a:off x="7026" y="1158875"/>
                  <a:ext cx="7543800" cy="717550"/>
                </a:xfrm>
                <a:custGeom>
                  <a:avLst/>
                  <a:gdLst>
                    <a:gd name="T0" fmla="*/ 0 w 2448"/>
                    <a:gd name="T1" fmla="*/ 2147483647 h 238"/>
                    <a:gd name="T2" fmla="*/ 2147483647 w 2448"/>
                    <a:gd name="T3" fmla="*/ 636279950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0" y="238"/>
                      </a:moveTo>
                      <a:cubicBezTo>
                        <a:pt x="939" y="0"/>
                        <a:pt x="1834" y="12"/>
                        <a:pt x="2448" y="70"/>
                      </a:cubicBezTo>
                    </a:path>
                  </a:pathLst>
                </a:custGeom>
                <a:noFill/>
                <a:ln w="6335">
                  <a:solidFill>
                    <a:srgbClr val="EFB32F"/>
                  </a:solidFill>
                  <a:miter lim="800000"/>
                  <a:headEnd/>
                  <a:tailEnd/>
                </a:ln>
              </p:spPr>
            </p:sp>
          </p:grpSp>
        </p:grpSp>
        <p:pic>
          <p:nvPicPr>
            <p:cNvPr id="51" name="Image 50" descr="logo-rectifié.gif">
              <a:extLst>
                <a:ext uri="{FF2B5EF4-FFF2-40B4-BE49-F238E27FC236}">
                  <a16:creationId xmlns:xdr="http://schemas.openxmlformats.org/drawingml/2006/spreadsheetDrawing" xmlns:a16="http://schemas.microsoft.com/office/drawing/2014/main" xmlns="" xmlns:lc="http://schemas.openxmlformats.org/drawingml/2006/lockedCanvas" id="{00000000-0008-0000-0000-00001E00000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511" y="56456"/>
              <a:ext cx="1049566" cy="1100996"/>
            </a:xfrm>
            <a:prstGeom prst="rect">
              <a:avLst/>
            </a:prstGeom>
            <a:noFill/>
            <a:ln w="9525">
              <a:noFill/>
              <a:miter lim="800000"/>
              <a:headEnd/>
              <a:tailEnd/>
            </a:ln>
          </p:spPr>
        </p:pic>
      </p:grpSp>
      <p:sp>
        <p:nvSpPr>
          <p:cNvPr id="40" name="ZoneTexte 39"/>
          <p:cNvSpPr txBox="1"/>
          <p:nvPr/>
        </p:nvSpPr>
        <p:spPr>
          <a:xfrm>
            <a:off x="1639986" y="56456"/>
            <a:ext cx="4957365" cy="830997"/>
          </a:xfrm>
          <a:prstGeom prst="rect">
            <a:avLst/>
          </a:prstGeom>
          <a:noFill/>
        </p:spPr>
        <p:txBody>
          <a:bodyPr wrap="square" rtlCol="0">
            <a:spAutoFit/>
          </a:bodyPr>
          <a:lstStyle/>
          <a:p>
            <a:pPr algn="ctr"/>
            <a:r>
              <a:rPr lang="fr-BE" sz="2400" b="1" i="1" dirty="0" smtClean="0">
                <a:solidFill>
                  <a:schemeClr val="bg1"/>
                </a:solidFill>
              </a:rPr>
              <a:t>Déclaration environnementale 2019  (données 2018)</a:t>
            </a:r>
            <a:endParaRPr lang="fr-BE" sz="2400" b="1" i="1" dirty="0">
              <a:solidFill>
                <a:schemeClr val="bg1"/>
              </a:solidFill>
            </a:endParaRPr>
          </a:p>
        </p:txBody>
      </p:sp>
      <p:sp>
        <p:nvSpPr>
          <p:cNvPr id="57" name="ZoneTexte 56"/>
          <p:cNvSpPr txBox="1"/>
          <p:nvPr/>
        </p:nvSpPr>
        <p:spPr>
          <a:xfrm>
            <a:off x="0" y="9489504"/>
            <a:ext cx="908720" cy="246221"/>
          </a:xfrm>
          <a:prstGeom prst="rect">
            <a:avLst/>
          </a:prstGeom>
          <a:noFill/>
        </p:spPr>
        <p:txBody>
          <a:bodyPr wrap="square" rtlCol="0">
            <a:spAutoFit/>
          </a:bodyPr>
          <a:lstStyle/>
          <a:p>
            <a:r>
              <a:rPr lang="fr-BE" sz="1000" b="1" dirty="0" smtClean="0"/>
              <a:t>Mise à jour</a:t>
            </a:r>
            <a:endParaRPr lang="fr-BE" sz="1000" b="1" dirty="0"/>
          </a:p>
        </p:txBody>
      </p:sp>
      <p:sp>
        <p:nvSpPr>
          <p:cNvPr id="2" name="ZoneTexte 1"/>
          <p:cNvSpPr txBox="1"/>
          <p:nvPr/>
        </p:nvSpPr>
        <p:spPr>
          <a:xfrm>
            <a:off x="5267444" y="9558195"/>
            <a:ext cx="1584176" cy="338554"/>
          </a:xfrm>
          <a:prstGeom prst="rect">
            <a:avLst/>
          </a:prstGeom>
          <a:noFill/>
        </p:spPr>
        <p:txBody>
          <a:bodyPr wrap="square" rtlCol="0">
            <a:spAutoFit/>
          </a:bodyPr>
          <a:lstStyle/>
          <a:p>
            <a:r>
              <a:rPr lang="fr-BE" sz="800" dirty="0" smtClean="0"/>
              <a:t>Réalisé le 16/08/2019</a:t>
            </a:r>
          </a:p>
          <a:p>
            <a:r>
              <a:rPr lang="fr-BE" sz="800" dirty="0" smtClean="0"/>
              <a:t>Prochaine déclaration : août2020</a:t>
            </a:r>
            <a:endParaRPr lang="fr-BE" sz="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e 48"/>
          <p:cNvGrpSpPr/>
          <p:nvPr/>
        </p:nvGrpSpPr>
        <p:grpSpPr>
          <a:xfrm>
            <a:off x="3284984" y="968497"/>
            <a:ext cx="3573016" cy="4992615"/>
            <a:chOff x="3218319" y="1088812"/>
            <a:chExt cx="3639681" cy="5043713"/>
          </a:xfrm>
        </p:grpSpPr>
        <p:pic>
          <p:nvPicPr>
            <p:cNvPr id="42" name="Image 41">
              <a:extLst>
                <a:ext uri="{FF2B5EF4-FFF2-40B4-BE49-F238E27FC236}">
                  <a16:creationId xmlns:xdr="http://schemas.openxmlformats.org/drawingml/2006/spreadsheetDrawing" xmlns:a16="http://schemas.microsoft.com/office/drawing/2014/main" xmlns="" xmlns:lc="http://schemas.openxmlformats.org/drawingml/2006/lockedCanvas" id="{00000000-0008-0000-0000-0000660000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74" t="4530" b="16787"/>
            <a:stretch/>
          </p:blipFill>
          <p:spPr>
            <a:xfrm rot="5400000">
              <a:off x="2627725" y="1902250"/>
              <a:ext cx="4820869" cy="3639681"/>
            </a:xfrm>
            <a:prstGeom prst="rect">
              <a:avLst/>
            </a:prstGeom>
          </p:spPr>
        </p:pic>
        <p:sp>
          <p:nvSpPr>
            <p:cNvPr id="45" name="ZoneTexte 44"/>
            <p:cNvSpPr txBox="1"/>
            <p:nvPr/>
          </p:nvSpPr>
          <p:spPr>
            <a:xfrm>
              <a:off x="4282075" y="1088812"/>
              <a:ext cx="1512168" cy="276999"/>
            </a:xfrm>
            <a:prstGeom prst="rect">
              <a:avLst/>
            </a:prstGeom>
            <a:noFill/>
          </p:spPr>
          <p:txBody>
            <a:bodyPr wrap="square" rtlCol="0">
              <a:spAutoFit/>
            </a:bodyPr>
            <a:lstStyle/>
            <a:p>
              <a:r>
                <a:rPr lang="fr-BE" sz="1200" b="1" dirty="0" smtClean="0"/>
                <a:t>Plan du site d’</a:t>
              </a:r>
              <a:r>
                <a:rPr lang="fr-BE" sz="1200" b="1" dirty="0" err="1" smtClean="0"/>
                <a:t>Hyon</a:t>
              </a:r>
              <a:endParaRPr lang="fr-BE" sz="1200" b="1" dirty="0"/>
            </a:p>
          </p:txBody>
        </p:sp>
      </p:grpSp>
      <p:grpSp>
        <p:nvGrpSpPr>
          <p:cNvPr id="48" name="Groupe 47"/>
          <p:cNvGrpSpPr/>
          <p:nvPr/>
        </p:nvGrpSpPr>
        <p:grpSpPr>
          <a:xfrm>
            <a:off x="1" y="0"/>
            <a:ext cx="6858000" cy="1496616"/>
            <a:chOff x="1" y="0"/>
            <a:chExt cx="6858000" cy="1496616"/>
          </a:xfrm>
        </p:grpSpPr>
        <p:grpSp>
          <p:nvGrpSpPr>
            <p:cNvPr id="3" name="Groupe 4">
              <a:extLst>
                <a:ext uri="{FF2B5EF4-FFF2-40B4-BE49-F238E27FC236}">
                  <a16:creationId xmlns:xdr="http://schemas.openxmlformats.org/drawingml/2006/spreadsheetDrawing" xmlns:a16="http://schemas.microsoft.com/office/drawing/2014/main" xmlns="" xmlns:lc="http://schemas.openxmlformats.org/drawingml/2006/lockedCanvas" id="{00000000-0008-0000-0000-00001D000000}"/>
                </a:ext>
              </a:extLst>
            </p:cNvPr>
            <p:cNvGrpSpPr>
              <a:grpSpLocks/>
            </p:cNvGrpSpPr>
            <p:nvPr/>
          </p:nvGrpSpPr>
          <p:grpSpPr bwMode="auto">
            <a:xfrm>
              <a:off x="1" y="0"/>
              <a:ext cx="6858000" cy="1496616"/>
              <a:chOff x="0" y="0"/>
              <a:chExt cx="7550826" cy="1876425"/>
            </a:xfrm>
          </p:grpSpPr>
          <p:sp>
            <p:nvSpPr>
              <p:cNvPr id="7" name="Freeform 7">
                <a:extLst>
                  <a:ext uri="{FF2B5EF4-FFF2-40B4-BE49-F238E27FC236}">
                    <a16:creationId xmlns:xdr="http://schemas.openxmlformats.org/drawingml/2006/spreadsheetDrawing" xmlns:a16="http://schemas.microsoft.com/office/drawing/2014/main" xmlns="" xmlns:lc="http://schemas.openxmlformats.org/drawingml/2006/lockedCanvas" id="{00000000-0008-0000-0000-00001F000000}"/>
                  </a:ext>
                </a:extLst>
              </p:cNvPr>
              <p:cNvSpPr>
                <a:spLocks/>
              </p:cNvSpPr>
              <p:nvPr/>
            </p:nvSpPr>
            <p:spPr bwMode="auto">
              <a:xfrm>
                <a:off x="0" y="0"/>
                <a:ext cx="7543800" cy="1812926"/>
              </a:xfrm>
              <a:custGeom>
                <a:avLst/>
                <a:gdLst>
                  <a:gd name="T0" fmla="*/ 0 w 2448"/>
                  <a:gd name="T1" fmla="*/ 0 h 650"/>
                  <a:gd name="T2" fmla="*/ 0 w 2448"/>
                  <a:gd name="T3" fmla="*/ 2147483647 h 650"/>
                  <a:gd name="T4" fmla="*/ 2147483647 w 2448"/>
                  <a:gd name="T5" fmla="*/ 2147483647 h 650"/>
                  <a:gd name="T6" fmla="*/ 2147483647 w 2448"/>
                  <a:gd name="T7" fmla="*/ 0 h 650"/>
                  <a:gd name="T8" fmla="*/ 0 w 2448"/>
                  <a:gd name="T9" fmla="*/ 0 h 650"/>
                  <a:gd name="T10" fmla="*/ 0 60000 65536"/>
                  <a:gd name="T11" fmla="*/ 0 60000 65536"/>
                  <a:gd name="T12" fmla="*/ 0 60000 65536"/>
                  <a:gd name="T13" fmla="*/ 0 60000 65536"/>
                  <a:gd name="T14" fmla="*/ 0 60000 65536"/>
                  <a:gd name="T15" fmla="*/ 0 w 2448"/>
                  <a:gd name="T16" fmla="*/ 0 h 650"/>
                  <a:gd name="T17" fmla="*/ 2448 w 2448"/>
                  <a:gd name="T18" fmla="*/ 650 h 650"/>
                </a:gdLst>
                <a:ahLst/>
                <a:cxnLst>
                  <a:cxn ang="T10">
                    <a:pos x="T0" y="T1"/>
                  </a:cxn>
                  <a:cxn ang="T11">
                    <a:pos x="T2" y="T3"/>
                  </a:cxn>
                  <a:cxn ang="T12">
                    <a:pos x="T4" y="T5"/>
                  </a:cxn>
                  <a:cxn ang="T13">
                    <a:pos x="T6" y="T7"/>
                  </a:cxn>
                  <a:cxn ang="T14">
                    <a:pos x="T8" y="T9"/>
                  </a:cxn>
                </a:cxnLst>
                <a:rect l="T15" t="T16" r="T17" b="T18"/>
                <a:pathLst>
                  <a:path w="2448" h="650">
                    <a:moveTo>
                      <a:pt x="0" y="0"/>
                    </a:moveTo>
                    <a:cubicBezTo>
                      <a:pt x="0" y="650"/>
                      <a:pt x="0" y="650"/>
                      <a:pt x="0" y="650"/>
                    </a:cubicBezTo>
                    <a:cubicBezTo>
                      <a:pt x="914" y="423"/>
                      <a:pt x="1786" y="414"/>
                      <a:pt x="2448" y="466"/>
                    </a:cubicBezTo>
                    <a:cubicBezTo>
                      <a:pt x="2448" y="0"/>
                      <a:pt x="2448" y="0"/>
                      <a:pt x="2448" y="0"/>
                    </a:cubicBezTo>
                    <a:lnTo>
                      <a:pt x="0" y="0"/>
                    </a:lnTo>
                    <a:close/>
                  </a:path>
                </a:pathLst>
              </a:custGeom>
              <a:gradFill rotWithShape="1">
                <a:gsLst>
                  <a:gs pos="0">
                    <a:srgbClr val="DDEBCF"/>
                  </a:gs>
                  <a:gs pos="50000">
                    <a:srgbClr val="9CB86E"/>
                  </a:gs>
                  <a:gs pos="100000">
                    <a:srgbClr val="156B13"/>
                  </a:gs>
                </a:gsLst>
                <a:path path="rect">
                  <a:fillToRect l="100000" t="100000"/>
                </a:path>
              </a:gradFill>
              <a:ln w="9525">
                <a:noFill/>
                <a:round/>
                <a:headEnd/>
                <a:tailEnd/>
              </a:ln>
            </p:spPr>
          </p:sp>
          <p:grpSp>
            <p:nvGrpSpPr>
              <p:cNvPr id="4" name="Groupe 7">
                <a:extLst>
                  <a:ext uri="{FF2B5EF4-FFF2-40B4-BE49-F238E27FC236}">
                    <a16:creationId xmlns:xdr="http://schemas.openxmlformats.org/drawingml/2006/spreadsheetDrawing" xmlns:a16="http://schemas.microsoft.com/office/drawing/2014/main" xmlns="" xmlns:lc="http://schemas.openxmlformats.org/drawingml/2006/lockedCanvas" id="{00000000-0008-0000-0000-000020000000}"/>
                  </a:ext>
                </a:extLst>
              </p:cNvPr>
              <p:cNvGrpSpPr>
                <a:grpSpLocks/>
              </p:cNvGrpSpPr>
              <p:nvPr/>
            </p:nvGrpSpPr>
            <p:grpSpPr bwMode="auto">
              <a:xfrm>
                <a:off x="7026" y="923925"/>
                <a:ext cx="7543800" cy="952500"/>
                <a:chOff x="7026" y="923925"/>
                <a:chExt cx="7543800" cy="952500"/>
              </a:xfrm>
            </p:grpSpPr>
            <p:sp>
              <p:nvSpPr>
                <p:cNvPr id="9" name="Freeform 8">
                  <a:extLst>
                    <a:ext uri="{FF2B5EF4-FFF2-40B4-BE49-F238E27FC236}">
                      <a16:creationId xmlns:xdr="http://schemas.openxmlformats.org/drawingml/2006/spreadsheetDrawing" xmlns:a16="http://schemas.microsoft.com/office/drawing/2014/main" xmlns="" xmlns:lc="http://schemas.openxmlformats.org/drawingml/2006/lockedCanvas" id="{00000000-0008-0000-0000-000021000000}"/>
                    </a:ext>
                  </a:extLst>
                </p:cNvPr>
                <p:cNvSpPr>
                  <a:spLocks/>
                </p:cNvSpPr>
                <p:nvPr/>
              </p:nvSpPr>
              <p:spPr bwMode="auto">
                <a:xfrm>
                  <a:off x="7026" y="923925"/>
                  <a:ext cx="7543800" cy="730250"/>
                </a:xfrm>
                <a:custGeom>
                  <a:avLst/>
                  <a:gdLst>
                    <a:gd name="T0" fmla="*/ 2147483647 w 2448"/>
                    <a:gd name="T1" fmla="*/ 668418096 h 238"/>
                    <a:gd name="T2" fmla="*/ 0 w 2448"/>
                    <a:gd name="T3" fmla="*/ 2147483647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2448" y="71"/>
                      </a:moveTo>
                      <a:cubicBezTo>
                        <a:pt x="1835" y="12"/>
                        <a:pt x="939" y="0"/>
                        <a:pt x="0" y="238"/>
                      </a:cubicBezTo>
                    </a:path>
                  </a:pathLst>
                </a:custGeom>
                <a:noFill/>
                <a:ln w="6335">
                  <a:solidFill>
                    <a:srgbClr val="EFB32F"/>
                  </a:solidFill>
                  <a:miter lim="800000"/>
                  <a:headEnd/>
                  <a:tailEnd/>
                </a:ln>
              </p:spPr>
            </p:sp>
            <p:sp>
              <p:nvSpPr>
                <p:cNvPr id="10" name="Freeform 9">
                  <a:extLst>
                    <a:ext uri="{FF2B5EF4-FFF2-40B4-BE49-F238E27FC236}">
                      <a16:creationId xmlns:xdr="http://schemas.openxmlformats.org/drawingml/2006/spreadsheetDrawing" xmlns:a16="http://schemas.microsoft.com/office/drawing/2014/main" xmlns="" xmlns:lc="http://schemas.openxmlformats.org/drawingml/2006/lockedCanvas" id="{00000000-0008-0000-0000-000022000000}"/>
                    </a:ext>
                  </a:extLst>
                </p:cNvPr>
                <p:cNvSpPr>
                  <a:spLocks/>
                </p:cNvSpPr>
                <p:nvPr/>
              </p:nvSpPr>
              <p:spPr bwMode="auto">
                <a:xfrm>
                  <a:off x="7026" y="1038225"/>
                  <a:ext cx="7543800" cy="717550"/>
                </a:xfrm>
                <a:custGeom>
                  <a:avLst/>
                  <a:gdLst>
                    <a:gd name="T0" fmla="*/ 0 w 2448"/>
                    <a:gd name="T1" fmla="*/ 2147483647 h 237"/>
                    <a:gd name="T2" fmla="*/ 2147483647 w 2448"/>
                    <a:gd name="T3" fmla="*/ 687494658 h 237"/>
                    <a:gd name="T4" fmla="*/ 0 60000 65536"/>
                    <a:gd name="T5" fmla="*/ 0 60000 65536"/>
                    <a:gd name="T6" fmla="*/ 0 w 2448"/>
                    <a:gd name="T7" fmla="*/ 0 h 237"/>
                    <a:gd name="T8" fmla="*/ 2448 w 2448"/>
                    <a:gd name="T9" fmla="*/ 237 h 237"/>
                  </a:gdLst>
                  <a:ahLst/>
                  <a:cxnLst>
                    <a:cxn ang="T4">
                      <a:pos x="T0" y="T1"/>
                    </a:cxn>
                    <a:cxn ang="T5">
                      <a:pos x="T2" y="T3"/>
                    </a:cxn>
                  </a:cxnLst>
                  <a:rect l="T6" t="T7" r="T8" b="T9"/>
                  <a:pathLst>
                    <a:path w="2448" h="237">
                      <a:moveTo>
                        <a:pt x="0" y="237"/>
                      </a:moveTo>
                      <a:cubicBezTo>
                        <a:pt x="940" y="0"/>
                        <a:pt x="1835" y="15"/>
                        <a:pt x="2448" y="75"/>
                      </a:cubicBezTo>
                    </a:path>
                  </a:pathLst>
                </a:custGeom>
                <a:noFill/>
                <a:ln w="6335">
                  <a:solidFill>
                    <a:srgbClr val="FFFFFE"/>
                  </a:solidFill>
                  <a:miter lim="800000"/>
                  <a:headEnd/>
                  <a:tailEnd/>
                </a:ln>
              </p:spPr>
            </p:sp>
            <p:sp>
              <p:nvSpPr>
                <p:cNvPr id="11" name="Freeform 10">
                  <a:extLst>
                    <a:ext uri="{FF2B5EF4-FFF2-40B4-BE49-F238E27FC236}">
                      <a16:creationId xmlns:xdr="http://schemas.openxmlformats.org/drawingml/2006/spreadsheetDrawing" xmlns:a16="http://schemas.microsoft.com/office/drawing/2014/main" xmlns="" xmlns:lc="http://schemas.openxmlformats.org/drawingml/2006/lockedCanvas" id="{00000000-0008-0000-0000-000023000000}"/>
                    </a:ext>
                  </a:extLst>
                </p:cNvPr>
                <p:cNvSpPr>
                  <a:spLocks/>
                </p:cNvSpPr>
                <p:nvPr/>
              </p:nvSpPr>
              <p:spPr bwMode="auto">
                <a:xfrm>
                  <a:off x="7026" y="1158875"/>
                  <a:ext cx="7543800" cy="717550"/>
                </a:xfrm>
                <a:custGeom>
                  <a:avLst/>
                  <a:gdLst>
                    <a:gd name="T0" fmla="*/ 0 w 2448"/>
                    <a:gd name="T1" fmla="*/ 2147483647 h 238"/>
                    <a:gd name="T2" fmla="*/ 2147483647 w 2448"/>
                    <a:gd name="T3" fmla="*/ 636279950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0" y="238"/>
                      </a:moveTo>
                      <a:cubicBezTo>
                        <a:pt x="939" y="0"/>
                        <a:pt x="1834" y="12"/>
                        <a:pt x="2448" y="70"/>
                      </a:cubicBezTo>
                    </a:path>
                  </a:pathLst>
                </a:custGeom>
                <a:noFill/>
                <a:ln w="6335">
                  <a:solidFill>
                    <a:srgbClr val="EFB32F"/>
                  </a:solidFill>
                  <a:miter lim="800000"/>
                  <a:headEnd/>
                  <a:tailEnd/>
                </a:ln>
              </p:spPr>
            </p:sp>
          </p:grpSp>
        </p:grpSp>
        <p:pic>
          <p:nvPicPr>
            <p:cNvPr id="6" name="Image 5" descr="logo-rectifié.gif">
              <a:extLst>
                <a:ext uri="{FF2B5EF4-FFF2-40B4-BE49-F238E27FC236}">
                  <a16:creationId xmlns:xdr="http://schemas.openxmlformats.org/drawingml/2006/spreadsheetDrawing" xmlns:a16="http://schemas.microsoft.com/office/drawing/2014/main" xmlns="" xmlns:lc="http://schemas.openxmlformats.org/drawingml/2006/lockedCanvas" id="{00000000-0008-0000-0000-00001E00000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511" y="56456"/>
              <a:ext cx="1049566" cy="1100996"/>
            </a:xfrm>
            <a:prstGeom prst="rect">
              <a:avLst/>
            </a:prstGeom>
            <a:noFill/>
            <a:ln w="9525">
              <a:noFill/>
              <a:miter lim="800000"/>
              <a:headEnd/>
              <a:tailEnd/>
            </a:ln>
          </p:spPr>
        </p:pic>
      </p:grpSp>
      <p:sp>
        <p:nvSpPr>
          <p:cNvPr id="40" name="ZoneTexte 39"/>
          <p:cNvSpPr txBox="1"/>
          <p:nvPr/>
        </p:nvSpPr>
        <p:spPr>
          <a:xfrm>
            <a:off x="2844" y="1208584"/>
            <a:ext cx="3356992" cy="8802410"/>
          </a:xfrm>
          <a:prstGeom prst="rect">
            <a:avLst/>
          </a:prstGeom>
          <a:solidFill>
            <a:schemeClr val="accent3">
              <a:lumMod val="40000"/>
              <a:lumOff val="60000"/>
            </a:schemeClr>
          </a:solidFill>
        </p:spPr>
        <p:txBody>
          <a:bodyPr wrap="square" rtlCol="0">
            <a:spAutoFit/>
          </a:bodyPr>
          <a:lstStyle/>
          <a:p>
            <a:pPr indent="177800" algn="just">
              <a:spcAft>
                <a:spcPts val="0"/>
              </a:spcAft>
            </a:pPr>
            <a:r>
              <a:rPr lang="fr-FR" sz="950" i="1" dirty="0">
                <a:solidFill>
                  <a:sysClr val="windowText" lastClr="000000"/>
                </a:solidFill>
                <a:latin typeface="Arial Rounded MT Bold" pitchFamily="34" charset="0"/>
                <a:ea typeface="Times New Roman"/>
                <a:cs typeface="Times New Roman"/>
              </a:rPr>
              <a:t>L'</a:t>
            </a:r>
            <a:r>
              <a:rPr lang="fr-FR" sz="950" i="1" dirty="0" err="1">
                <a:solidFill>
                  <a:sysClr val="windowText" lastClr="000000"/>
                </a:solidFill>
                <a:latin typeface="Arial Rounded MT Bold" pitchFamily="34" charset="0"/>
                <a:ea typeface="Times New Roman"/>
                <a:cs typeface="Times New Roman"/>
              </a:rPr>
              <a:t>asbl</a:t>
            </a:r>
            <a:r>
              <a:rPr lang="fr-FR" sz="950" i="1" dirty="0">
                <a:solidFill>
                  <a:sysClr val="windowText" lastClr="000000"/>
                </a:solidFill>
                <a:latin typeface="Arial Rounded MT Bold" pitchFamily="34" charset="0"/>
                <a:ea typeface="Times New Roman"/>
                <a:cs typeface="Times New Roman"/>
              </a:rPr>
              <a:t> Droit et Devoir est un Centre d'Insertion Socioprofessionnelle. Agréée par le pouvoir  public belge pour ses formations, elle récupère, revalorise et démantèle le matériel obsolète tout en favorisant l'insertion de personnes les plus éloignées de l'emploi. Nous vendons également du matériel revalorisé à des prix attractifs, de façon à rendre accessible à tous l’utilisation de matériel reconditionné qui correspond à leurs besoins d'utilisation. Nous veillons à la satisfaction du client. Nous renforçons notre collaboration avec le secteur de l'économie classique. Deux projets européens de mobilisation socioprofessionnelle sont également mis en place pour les jeunes de 18-24ans qui ne sont ni à l'emploi, ni en formation ni dans l'enseignement (NEET).</a:t>
            </a:r>
            <a:endParaRPr lang="fr-FR" sz="950" i="1" dirty="0">
              <a:solidFill>
                <a:srgbClr val="FF0000"/>
              </a:solidFill>
              <a:latin typeface="Arial Rounded MT Bold" pitchFamily="34" charset="0"/>
              <a:ea typeface="Times New Roman"/>
              <a:cs typeface="Times New Roman"/>
            </a:endParaRPr>
          </a:p>
          <a:p>
            <a:pPr algn="just">
              <a:spcAft>
                <a:spcPts val="0"/>
              </a:spcAft>
            </a:pPr>
            <a:r>
              <a:rPr lang="fr-FR" sz="950" i="1" dirty="0">
                <a:solidFill>
                  <a:sysClr val="windowText" lastClr="000000"/>
                </a:solidFill>
                <a:latin typeface="Arial Rounded MT Bold" pitchFamily="34" charset="0"/>
                <a:ea typeface="Times New Roman"/>
                <a:cs typeface="Times New Roman"/>
              </a:rPr>
              <a:t>	</a:t>
            </a:r>
            <a:endParaRPr lang="fr-BE" sz="950" dirty="0">
              <a:solidFill>
                <a:sysClr val="windowText" lastClr="000000"/>
              </a:solidFill>
              <a:latin typeface="Arial Rounded MT Bold" pitchFamily="34" charset="0"/>
              <a:ea typeface="Calibri"/>
              <a:cs typeface="Times New Roman"/>
            </a:endParaRPr>
          </a:p>
          <a:p>
            <a:pPr indent="177800" algn="just">
              <a:spcAft>
                <a:spcPts val="0"/>
              </a:spcAft>
            </a:pPr>
            <a:r>
              <a:rPr lang="fr-FR" sz="950" i="1" dirty="0" smtClean="0">
                <a:solidFill>
                  <a:sysClr val="windowText" lastClr="000000"/>
                </a:solidFill>
                <a:latin typeface="Arial Rounded MT Bold" pitchFamily="34" charset="0"/>
                <a:ea typeface="Times New Roman"/>
                <a:cs typeface="Times New Roman"/>
              </a:rPr>
              <a:t>Nous </a:t>
            </a:r>
            <a:r>
              <a:rPr lang="fr-FR" sz="950" i="1" dirty="0">
                <a:solidFill>
                  <a:sysClr val="windowText" lastClr="000000"/>
                </a:solidFill>
                <a:latin typeface="Arial Rounded MT Bold" pitchFamily="34" charset="0"/>
                <a:ea typeface="Times New Roman"/>
                <a:cs typeface="Times New Roman"/>
              </a:rPr>
              <a:t>cherchons des conseils et de l'assistance pour la mise en place d'un processus d'innovation technologique et méthodologique. Droit et Devoir crée des emplois dans un esprit d'économie sociale  et de développement durable. Par sa politique environnementale, l’entreprise s'engage à agir pour la protection de l'environnement et la prévention des pollutions, et ce au-delà des exigences légales* reprises dans une veille réglementaire. La société soutient un processus d'amélioration continue et réalisera le programme environnemental décrit ci-dessous.</a:t>
            </a:r>
            <a:endParaRPr lang="fr-BE" sz="950" dirty="0">
              <a:solidFill>
                <a:sysClr val="windowText" lastClr="000000"/>
              </a:solidFill>
              <a:latin typeface="Arial Rounded MT Bold" pitchFamily="34" charset="0"/>
              <a:ea typeface="Calibri"/>
              <a:cs typeface="Times New Roman"/>
            </a:endParaRPr>
          </a:p>
          <a:p>
            <a:pPr algn="just">
              <a:spcAft>
                <a:spcPts val="0"/>
              </a:spcAft>
            </a:pPr>
            <a:r>
              <a:rPr lang="fr-FR" sz="950" i="1" dirty="0">
                <a:solidFill>
                  <a:sysClr val="windowText" lastClr="000000"/>
                </a:solidFill>
                <a:latin typeface="Arial Rounded MT Bold" pitchFamily="34" charset="0"/>
                <a:ea typeface="Times New Roman"/>
                <a:cs typeface="Times New Roman"/>
              </a:rPr>
              <a:t>	</a:t>
            </a:r>
          </a:p>
          <a:p>
            <a:pPr indent="177800" algn="just">
              <a:spcAft>
                <a:spcPts val="0"/>
              </a:spcAft>
            </a:pPr>
            <a:r>
              <a:rPr lang="fr-FR" sz="950" i="1" dirty="0">
                <a:solidFill>
                  <a:sysClr val="windowText" lastClr="000000"/>
                </a:solidFill>
                <a:latin typeface="Arial Rounded MT Bold" pitchFamily="34" charset="0"/>
                <a:ea typeface="Times New Roman"/>
                <a:cs typeface="Times New Roman"/>
              </a:rPr>
              <a:t>Le système de management environnemental (SME), conforme au </a:t>
            </a:r>
            <a:r>
              <a:rPr lang="fr-FR" sz="950" b="1" i="1" dirty="0">
                <a:solidFill>
                  <a:sysClr val="windowText" lastClr="000000"/>
                </a:solidFill>
                <a:latin typeface="Arial Rounded MT Bold" pitchFamily="34" charset="0"/>
                <a:ea typeface="Times New Roman"/>
                <a:cs typeface="Times New Roman"/>
              </a:rPr>
              <a:t>règlement (CE) n° 1221/2009 </a:t>
            </a:r>
            <a:r>
              <a:rPr lang="fr-FR" sz="950" b="1" i="1" dirty="0"/>
              <a:t>et </a:t>
            </a:r>
            <a:r>
              <a:rPr lang="fr-FR" sz="950" b="1" i="1" dirty="0">
                <a:solidFill>
                  <a:sysClr val="windowText" lastClr="000000"/>
                </a:solidFill>
                <a:latin typeface="Arial Rounded MT Bold" pitchFamily="34" charset="0"/>
                <a:ea typeface="Times New Roman"/>
                <a:cs typeface="Times New Roman"/>
              </a:rPr>
              <a:t>EMAS  (UE) n°2017/1505 de la Commission (modifiant les annexes I, II et III </a:t>
            </a:r>
            <a:r>
              <a:rPr lang="fr-FR" sz="950" i="1" dirty="0">
                <a:solidFill>
                  <a:sysClr val="windowText" lastClr="000000"/>
                </a:solidFill>
                <a:latin typeface="Arial Rounded MT Bold" pitchFamily="34" charset="0"/>
                <a:ea typeface="Times New Roman"/>
                <a:cs typeface="Times New Roman"/>
              </a:rPr>
              <a:t>est applicable sur le site de Droit et Devoir rue du Fish Club, 6 à 7000 Mons ainsi que sur le site d'</a:t>
            </a:r>
            <a:r>
              <a:rPr lang="fr-FR" sz="950" i="1" dirty="0" err="1">
                <a:solidFill>
                  <a:sysClr val="windowText" lastClr="000000"/>
                </a:solidFill>
                <a:latin typeface="Arial Rounded MT Bold" pitchFamily="34" charset="0"/>
                <a:ea typeface="Times New Roman"/>
                <a:cs typeface="Times New Roman"/>
              </a:rPr>
              <a:t>Hyon</a:t>
            </a:r>
            <a:r>
              <a:rPr lang="fr-FR" sz="950" i="1" dirty="0">
                <a:solidFill>
                  <a:sysClr val="windowText" lastClr="000000"/>
                </a:solidFill>
                <a:latin typeface="Arial Rounded MT Bold" pitchFamily="34" charset="0"/>
                <a:ea typeface="Times New Roman"/>
                <a:cs typeface="Times New Roman"/>
              </a:rPr>
              <a:t>  au chemin de Bavay, 157b à 4800 </a:t>
            </a:r>
            <a:r>
              <a:rPr lang="fr-FR" sz="950" i="1" dirty="0" err="1">
                <a:solidFill>
                  <a:sysClr val="windowText" lastClr="000000"/>
                </a:solidFill>
                <a:latin typeface="Arial Rounded MT Bold" pitchFamily="34" charset="0"/>
                <a:ea typeface="Times New Roman"/>
                <a:cs typeface="Times New Roman"/>
              </a:rPr>
              <a:t>Hyon</a:t>
            </a:r>
            <a:r>
              <a:rPr lang="fr-FR" sz="950" i="1" dirty="0">
                <a:solidFill>
                  <a:sysClr val="windowText" lastClr="000000"/>
                </a:solidFill>
                <a:latin typeface="Arial Rounded MT Bold" pitchFamily="34" charset="0"/>
                <a:ea typeface="Times New Roman"/>
                <a:cs typeface="Times New Roman"/>
              </a:rPr>
              <a:t>. Il tient compte de la particularité de l’économie sociale  et est basé sur l’approche systématique des </a:t>
            </a:r>
            <a:r>
              <a:rPr lang="fr-FR" sz="950" b="1" i="1" dirty="0">
                <a:solidFill>
                  <a:sysClr val="windowText" lastClr="000000"/>
                </a:solidFill>
                <a:latin typeface="Arial Rounded MT Bold" pitchFamily="34" charset="0"/>
                <a:ea typeface="Times New Roman"/>
                <a:cs typeface="Times New Roman"/>
              </a:rPr>
              <a:t>ECOCARTES</a:t>
            </a:r>
            <a:r>
              <a:rPr lang="fr-FR" sz="950" i="1" dirty="0">
                <a:solidFill>
                  <a:sysClr val="windowText" lastClr="000000"/>
                </a:solidFill>
                <a:latin typeface="Arial Rounded MT Bold" pitchFamily="34" charset="0"/>
                <a:ea typeface="Times New Roman"/>
                <a:cs typeface="Times New Roman"/>
              </a:rPr>
              <a:t>. Notre responsable environnemental assure la </a:t>
            </a:r>
            <a:r>
              <a:rPr lang="fr-FR" sz="950" b="1" i="1" dirty="0">
                <a:solidFill>
                  <a:sysClr val="windowText" lastClr="000000"/>
                </a:solidFill>
                <a:latin typeface="Arial Rounded MT Bold" pitchFamily="34" charset="0"/>
                <a:ea typeface="Times New Roman"/>
                <a:cs typeface="Times New Roman"/>
              </a:rPr>
              <a:t>planification</a:t>
            </a:r>
            <a:r>
              <a:rPr lang="fr-FR" sz="950" i="1" dirty="0">
                <a:solidFill>
                  <a:sysClr val="windowText" lastClr="000000"/>
                </a:solidFill>
                <a:latin typeface="Arial Rounded MT Bold" pitchFamily="34" charset="0"/>
                <a:ea typeface="Times New Roman"/>
                <a:cs typeface="Times New Roman"/>
              </a:rPr>
              <a:t>, la </a:t>
            </a:r>
            <a:r>
              <a:rPr lang="fr-FR" sz="950" b="1" i="1" dirty="0">
                <a:solidFill>
                  <a:sysClr val="windowText" lastClr="000000"/>
                </a:solidFill>
                <a:latin typeface="Arial Rounded MT Bold" pitchFamily="34" charset="0"/>
                <a:ea typeface="Times New Roman"/>
                <a:cs typeface="Times New Roman"/>
              </a:rPr>
              <a:t>mise en œuvre </a:t>
            </a:r>
            <a:r>
              <a:rPr lang="fr-FR" sz="950" i="1" dirty="0">
                <a:solidFill>
                  <a:sysClr val="windowText" lastClr="000000"/>
                </a:solidFill>
                <a:latin typeface="Arial Rounded MT Bold" pitchFamily="34" charset="0"/>
                <a:ea typeface="Times New Roman"/>
                <a:cs typeface="Times New Roman"/>
              </a:rPr>
              <a:t>et le </a:t>
            </a:r>
            <a:r>
              <a:rPr lang="fr-FR" sz="950" b="1" i="1" dirty="0">
                <a:solidFill>
                  <a:sysClr val="windowText" lastClr="000000"/>
                </a:solidFill>
                <a:latin typeface="Arial Rounded MT Bold" pitchFamily="34" charset="0"/>
                <a:ea typeface="Times New Roman"/>
                <a:cs typeface="Times New Roman"/>
              </a:rPr>
              <a:t>contrôle</a:t>
            </a:r>
            <a:r>
              <a:rPr lang="fr-FR" sz="950" i="1" dirty="0">
                <a:solidFill>
                  <a:sysClr val="windowText" lastClr="000000"/>
                </a:solidFill>
                <a:latin typeface="Arial Rounded MT Bold" pitchFamily="34" charset="0"/>
                <a:ea typeface="Times New Roman"/>
                <a:cs typeface="Times New Roman"/>
              </a:rPr>
              <a:t> du </a:t>
            </a:r>
            <a:r>
              <a:rPr lang="fr-FR" sz="950" b="1" i="1" dirty="0">
                <a:solidFill>
                  <a:sysClr val="windowText" lastClr="000000"/>
                </a:solidFill>
                <a:latin typeface="Arial Rounded MT Bold" pitchFamily="34" charset="0"/>
                <a:ea typeface="Times New Roman"/>
                <a:cs typeface="Times New Roman"/>
              </a:rPr>
              <a:t>SME</a:t>
            </a:r>
            <a:r>
              <a:rPr lang="fr-FR" sz="950" i="1" dirty="0">
                <a:solidFill>
                  <a:sysClr val="windowText" lastClr="000000"/>
                </a:solidFill>
                <a:latin typeface="Arial Rounded MT Bold" pitchFamily="34" charset="0"/>
                <a:ea typeface="Times New Roman"/>
                <a:cs typeface="Times New Roman"/>
              </a:rPr>
              <a:t> </a:t>
            </a:r>
            <a:r>
              <a:rPr lang="fr-FR" sz="950" b="1" i="1" dirty="0">
                <a:solidFill>
                  <a:sysClr val="windowText" lastClr="000000"/>
                </a:solidFill>
                <a:latin typeface="Arial Rounded MT Bold" pitchFamily="34" charset="0"/>
                <a:ea typeface="Times New Roman"/>
                <a:cs typeface="Times New Roman"/>
              </a:rPr>
              <a:t>(audits internes), </a:t>
            </a:r>
            <a:r>
              <a:rPr lang="fr-FR" sz="950" i="1" dirty="0">
                <a:solidFill>
                  <a:sysClr val="windowText" lastClr="000000"/>
                </a:solidFill>
                <a:latin typeface="Arial Rounded MT Bold" pitchFamily="34" charset="0"/>
                <a:ea typeface="Times New Roman"/>
                <a:cs typeface="Times New Roman"/>
              </a:rPr>
              <a:t>qui est de nature participatif, informel mais rigoureux. Cela implique une </a:t>
            </a:r>
            <a:r>
              <a:rPr lang="fr-FR" sz="950" b="1" i="1" dirty="0">
                <a:solidFill>
                  <a:sysClr val="windowText" lastClr="000000"/>
                </a:solidFill>
                <a:latin typeface="Arial Rounded MT Bold" pitchFamily="34" charset="0"/>
                <a:ea typeface="Times New Roman"/>
                <a:cs typeface="Times New Roman"/>
              </a:rPr>
              <a:t>formation-action</a:t>
            </a:r>
            <a:r>
              <a:rPr lang="fr-FR" sz="950" i="1" dirty="0">
                <a:solidFill>
                  <a:sysClr val="windowText" lastClr="000000"/>
                </a:solidFill>
                <a:latin typeface="Arial Rounded MT Bold" pitchFamily="34" charset="0"/>
                <a:ea typeface="Times New Roman"/>
                <a:cs typeface="Times New Roman"/>
              </a:rPr>
              <a:t> permanente de tous les travailleurs et les stagiaires dans une approche </a:t>
            </a:r>
            <a:r>
              <a:rPr lang="fr-FR" sz="950" b="1" i="1" dirty="0">
                <a:solidFill>
                  <a:sysClr val="windowText" lastClr="000000"/>
                </a:solidFill>
                <a:latin typeface="Arial Rounded MT Bold" pitchFamily="34" charset="0"/>
                <a:ea typeface="Times New Roman"/>
                <a:cs typeface="Times New Roman"/>
              </a:rPr>
              <a:t>d'amélioration continue</a:t>
            </a:r>
            <a:r>
              <a:rPr lang="fr-FR" sz="950" i="1" dirty="0">
                <a:solidFill>
                  <a:sysClr val="windowText" lastClr="000000"/>
                </a:solidFill>
                <a:latin typeface="Arial Rounded MT Bold" pitchFamily="34" charset="0"/>
                <a:ea typeface="Times New Roman"/>
                <a:cs typeface="Times New Roman"/>
              </a:rPr>
              <a:t>.</a:t>
            </a:r>
          </a:p>
          <a:p>
            <a:pPr algn="just">
              <a:spcAft>
                <a:spcPts val="0"/>
              </a:spcAft>
            </a:pPr>
            <a:endParaRPr lang="fr-FR" sz="950" i="1" dirty="0">
              <a:solidFill>
                <a:sysClr val="windowText" lastClr="000000"/>
              </a:solidFill>
              <a:latin typeface="Arial Rounded MT Bold" pitchFamily="34" charset="0"/>
              <a:ea typeface="Times New Roman"/>
              <a:cs typeface="Times New Roman"/>
            </a:endParaRPr>
          </a:p>
          <a:p>
            <a:pPr indent="177800" algn="just">
              <a:spcAft>
                <a:spcPts val="0"/>
              </a:spcAft>
            </a:pPr>
            <a:r>
              <a:rPr lang="fr-FR" sz="950" i="1" dirty="0">
                <a:solidFill>
                  <a:sysClr val="windowText" lastClr="000000"/>
                </a:solidFill>
                <a:latin typeface="Arial Rounded MT Bold" pitchFamily="34" charset="0"/>
                <a:ea typeface="Times New Roman"/>
                <a:cs typeface="Times New Roman"/>
              </a:rPr>
              <a:t>Le SME se réalise en collaboration permanente avec le staff du réseau </a:t>
            </a:r>
            <a:r>
              <a:rPr lang="fr-FR" sz="950" b="1" i="1" dirty="0">
                <a:solidFill>
                  <a:sysClr val="windowText" lastClr="000000"/>
                </a:solidFill>
                <a:latin typeface="Arial Rounded MT Bold" pitchFamily="34" charset="0"/>
                <a:ea typeface="Times New Roman"/>
                <a:cs typeface="Times New Roman"/>
              </a:rPr>
              <a:t>Ressources </a:t>
            </a:r>
            <a:r>
              <a:rPr lang="fr-FR" sz="950" b="1" i="1" dirty="0" err="1">
                <a:solidFill>
                  <a:sysClr val="windowText" lastClr="000000"/>
                </a:solidFill>
                <a:latin typeface="Arial Rounded MT Bold" pitchFamily="34" charset="0"/>
                <a:ea typeface="Times New Roman"/>
                <a:cs typeface="Times New Roman"/>
              </a:rPr>
              <a:t>Asbl</a:t>
            </a:r>
            <a:r>
              <a:rPr lang="fr-FR" sz="950" i="1" dirty="0">
                <a:solidFill>
                  <a:sysClr val="windowText" lastClr="000000"/>
                </a:solidFill>
                <a:latin typeface="Arial Rounded MT Bold" pitchFamily="34" charset="0"/>
                <a:ea typeface="Times New Roman"/>
                <a:cs typeface="Times New Roman"/>
              </a:rPr>
              <a:t>**, qui nous </a:t>
            </a:r>
            <a:r>
              <a:rPr lang="fr-FR" sz="950" i="1" dirty="0" err="1">
                <a:solidFill>
                  <a:sysClr val="windowText" lastClr="000000"/>
                </a:solidFill>
                <a:latin typeface="Arial Rounded MT Bold" pitchFamily="34" charset="0"/>
                <a:ea typeface="Times New Roman"/>
                <a:cs typeface="Times New Roman"/>
              </a:rPr>
              <a:t>conseile</a:t>
            </a:r>
            <a:r>
              <a:rPr lang="fr-FR" sz="950" i="1" dirty="0">
                <a:solidFill>
                  <a:sysClr val="windowText" lastClr="000000"/>
                </a:solidFill>
                <a:latin typeface="Arial Rounded MT Bold" pitchFamily="34" charset="0"/>
                <a:ea typeface="Times New Roman"/>
                <a:cs typeface="Times New Roman"/>
              </a:rPr>
              <a:t> pour la veille réglementaire du système et assure la maitrise légale dynamique par  Droit et Devoir .</a:t>
            </a:r>
            <a:endParaRPr lang="fr-BE" sz="950" dirty="0">
              <a:solidFill>
                <a:sysClr val="windowText" lastClr="000000"/>
              </a:solidFill>
              <a:latin typeface="Arial Rounded MT Bold" pitchFamily="34" charset="0"/>
              <a:ea typeface="Calibri"/>
              <a:cs typeface="Times New Roman"/>
            </a:endParaRPr>
          </a:p>
          <a:p>
            <a:pPr algn="just">
              <a:spcAft>
                <a:spcPts val="0"/>
              </a:spcAft>
            </a:pPr>
            <a:r>
              <a:rPr lang="fr-FR" sz="800" i="1" dirty="0" smtClean="0">
                <a:solidFill>
                  <a:sysClr val="windowText" lastClr="000000"/>
                </a:solidFill>
                <a:latin typeface="Arial Rounded MT Bold" pitchFamily="34" charset="0"/>
                <a:ea typeface="Times New Roman"/>
                <a:cs typeface="Times New Roman"/>
              </a:rPr>
              <a:t>Plus </a:t>
            </a:r>
            <a:r>
              <a:rPr lang="fr-FR" sz="800" i="1" dirty="0">
                <a:solidFill>
                  <a:sysClr val="windowText" lastClr="000000"/>
                </a:solidFill>
                <a:latin typeface="Arial Rounded MT Bold" pitchFamily="34" charset="0"/>
                <a:ea typeface="Times New Roman"/>
                <a:cs typeface="Times New Roman"/>
              </a:rPr>
              <a:t>d’informations sur http://www.droitetdevoir.com</a:t>
            </a:r>
            <a:endParaRPr lang="fr-BE" sz="800" dirty="0">
              <a:solidFill>
                <a:sysClr val="windowText" lastClr="000000"/>
              </a:solidFill>
              <a:latin typeface="Arial Rounded MT Bold" pitchFamily="34" charset="0"/>
              <a:ea typeface="Calibri"/>
              <a:cs typeface="Times New Roman"/>
            </a:endParaRPr>
          </a:p>
          <a:p>
            <a:pPr algn="just">
              <a:spcAft>
                <a:spcPts val="0"/>
              </a:spcAft>
            </a:pPr>
            <a:endParaRPr lang="fr-FR" sz="800" i="1" dirty="0">
              <a:solidFill>
                <a:sysClr val="windowText" lastClr="000000"/>
              </a:solidFill>
              <a:latin typeface="Arial Rounded MT Bold" pitchFamily="34" charset="0"/>
              <a:ea typeface="Times New Roman"/>
              <a:cs typeface="Times New Roman"/>
            </a:endParaRPr>
          </a:p>
          <a:p>
            <a:pPr algn="just">
              <a:spcAft>
                <a:spcPts val="0"/>
              </a:spcAft>
            </a:pPr>
            <a:r>
              <a:rPr lang="fr-FR" sz="800" i="1" dirty="0">
                <a:solidFill>
                  <a:sysClr val="windowText" lastClr="000000"/>
                </a:solidFill>
                <a:latin typeface="Arial Rounded MT Bold" pitchFamily="34" charset="0"/>
                <a:ea typeface="Times New Roman"/>
                <a:cs typeface="Times New Roman"/>
              </a:rPr>
              <a:t>* Permis environnement et législation applicable aux DEEE (voir registre disponible au siège social).</a:t>
            </a:r>
          </a:p>
          <a:p>
            <a:pPr algn="just">
              <a:spcAft>
                <a:spcPts val="0"/>
              </a:spcAft>
            </a:pPr>
            <a:r>
              <a:rPr lang="fr-FR" sz="800" i="1" dirty="0">
                <a:solidFill>
                  <a:sysClr val="windowText" lastClr="000000"/>
                </a:solidFill>
                <a:latin typeface="Arial Rounded MT Bold" pitchFamily="34" charset="0"/>
                <a:ea typeface="Times New Roman"/>
                <a:cs typeface="Times New Roman"/>
              </a:rPr>
              <a:t>** RESSOURCES </a:t>
            </a:r>
            <a:r>
              <a:rPr lang="fr-FR" sz="800" i="1" dirty="0" err="1">
                <a:solidFill>
                  <a:sysClr val="windowText" lastClr="000000"/>
                </a:solidFill>
                <a:latin typeface="Arial Rounded MT Bold" pitchFamily="34" charset="0"/>
                <a:ea typeface="Times New Roman"/>
                <a:cs typeface="Times New Roman"/>
              </a:rPr>
              <a:t>Asbl</a:t>
            </a:r>
            <a:r>
              <a:rPr lang="fr-FR" sz="800" i="1" dirty="0">
                <a:solidFill>
                  <a:sysClr val="windowText" lastClr="000000"/>
                </a:solidFill>
                <a:latin typeface="Arial Rounded MT Bold" pitchFamily="34" charset="0"/>
                <a:ea typeface="Times New Roman"/>
                <a:cs typeface="Times New Roman"/>
              </a:rPr>
              <a:t> est un réseau d’entreprises d’économie sociale actives dans la récupération et le recyclage. 		</a:t>
            </a:r>
            <a:endParaRPr lang="fr-BE" sz="800" dirty="0">
              <a:solidFill>
                <a:sysClr val="windowText" lastClr="000000"/>
              </a:solidFill>
              <a:latin typeface="Arial Rounded MT Bold" pitchFamily="34" charset="0"/>
              <a:ea typeface="Calibri"/>
              <a:cs typeface="Times New Roman"/>
            </a:endParaRPr>
          </a:p>
          <a:p>
            <a:pPr algn="just">
              <a:spcAft>
                <a:spcPts val="0"/>
              </a:spcAft>
            </a:pPr>
            <a:r>
              <a:rPr lang="fr-FR" sz="800" i="1" dirty="0">
                <a:solidFill>
                  <a:sysClr val="windowText" lastClr="000000"/>
                </a:solidFill>
                <a:latin typeface="Arial Rounded MT Bold" pitchFamily="34" charset="0"/>
                <a:ea typeface="Times New Roman"/>
                <a:cs typeface="Times New Roman"/>
              </a:rPr>
              <a:t>Plus d’informations sur www.res-sources.be</a:t>
            </a:r>
          </a:p>
          <a:p>
            <a:r>
              <a:rPr lang="fr-FR" sz="800" i="1" dirty="0">
                <a:solidFill>
                  <a:sysClr val="windowText" lastClr="000000"/>
                </a:solidFill>
                <a:latin typeface="Arial Rounded MT Bold" pitchFamily="34" charset="0"/>
                <a:ea typeface="Calibri"/>
                <a:cs typeface="Times New Roman"/>
              </a:rPr>
              <a:t>Site EMAS: http://ec.europa.eu/environment/emas/index_en.htm</a:t>
            </a:r>
            <a:endParaRPr lang="fr-BE" sz="800" dirty="0">
              <a:solidFill>
                <a:sysClr val="windowText" lastClr="000000"/>
              </a:solidFill>
              <a:latin typeface="Arial Rounded MT Bold" pitchFamily="34" charset="0"/>
              <a:ea typeface="Calibri"/>
              <a:cs typeface="Times New Roman"/>
            </a:endParaRPr>
          </a:p>
        </p:txBody>
      </p:sp>
      <p:graphicFrame>
        <p:nvGraphicFramePr>
          <p:cNvPr id="47" name="Tableau 46"/>
          <p:cNvGraphicFramePr>
            <a:graphicFrameLocks noGrp="1"/>
          </p:cNvGraphicFramePr>
          <p:nvPr>
            <p:extLst>
              <p:ext uri="{D42A27DB-BD31-4B8C-83A1-F6EECF244321}">
                <p14:modId xmlns:p14="http://schemas.microsoft.com/office/powerpoint/2010/main" val="2873872768"/>
              </p:ext>
            </p:extLst>
          </p:nvPr>
        </p:nvGraphicFramePr>
        <p:xfrm>
          <a:off x="3422253" y="5969270"/>
          <a:ext cx="3347993" cy="3004552"/>
        </p:xfrm>
        <a:graphic>
          <a:graphicData uri="http://schemas.openxmlformats.org/drawingml/2006/table">
            <a:tbl>
              <a:tblPr firstRow="1" bandRow="1">
                <a:tableStyleId>{2D5ABB26-0587-4C30-8999-92F81FD0307C}</a:tableStyleId>
              </a:tblPr>
              <a:tblGrid>
                <a:gridCol w="1728192"/>
                <a:gridCol w="1619801"/>
              </a:tblGrid>
              <a:tr h="135858">
                <a:tc>
                  <a:txBody>
                    <a:bodyPr/>
                    <a:lstStyle/>
                    <a:p>
                      <a:r>
                        <a:rPr lang="fr-BE" sz="700" dirty="0" smtClean="0"/>
                        <a:t>Nom de la société</a:t>
                      </a:r>
                      <a:endParaRPr lang="fr-B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dirty="0" smtClean="0"/>
                        <a:t>Droit</a:t>
                      </a:r>
                      <a:r>
                        <a:rPr lang="fr-BE" sz="700" b="1" baseline="0" dirty="0" smtClean="0"/>
                        <a:t> er Devoir ASBL</a:t>
                      </a:r>
                      <a:endParaRPr lang="fr-BE" sz="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0">
                <a:tc>
                  <a:txBody>
                    <a:bodyPr/>
                    <a:lstStyle/>
                    <a:p>
                      <a:r>
                        <a:rPr lang="fr-BE" sz="700" dirty="0" smtClean="0"/>
                        <a:t>Date de fondation</a:t>
                      </a:r>
                      <a:endParaRPr lang="fr-B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dirty="0" smtClean="0"/>
                        <a:t>1996</a:t>
                      </a:r>
                      <a:endParaRPr lang="fr-BE" sz="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666">
                <a:tc>
                  <a:txBody>
                    <a:bodyPr/>
                    <a:lstStyle/>
                    <a:p>
                      <a:r>
                        <a:rPr lang="fr-BE" sz="700" dirty="0" smtClean="0"/>
                        <a:t>Personne</a:t>
                      </a:r>
                      <a:r>
                        <a:rPr lang="fr-BE" sz="700" baseline="0" dirty="0" smtClean="0"/>
                        <a:t> de contact</a:t>
                      </a:r>
                      <a:endParaRPr lang="fr-B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dirty="0" err="1" smtClean="0"/>
                        <a:t>Bouchaïb</a:t>
                      </a:r>
                      <a:r>
                        <a:rPr lang="fr-BE" sz="700" b="1" baseline="0" dirty="0" smtClean="0"/>
                        <a:t> SAMAWI</a:t>
                      </a:r>
                      <a:endParaRPr lang="fr-BE" sz="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720">
                <a:tc>
                  <a:txBody>
                    <a:bodyPr/>
                    <a:lstStyle/>
                    <a:p>
                      <a:r>
                        <a:rPr lang="fr-BE" sz="700" dirty="0" smtClean="0"/>
                        <a:t>E-mail</a:t>
                      </a:r>
                      <a:endParaRPr lang="fr-B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dirty="0" smtClean="0">
                          <a:hlinkClick r:id="rId4"/>
                        </a:rPr>
                        <a:t>general@droitetdevoir.com</a:t>
                      </a:r>
                      <a:endParaRPr lang="fr-BE" sz="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632">
                <a:tc>
                  <a:txBody>
                    <a:bodyPr/>
                    <a:lstStyle/>
                    <a:p>
                      <a:r>
                        <a:rPr lang="fr-BE" sz="700" dirty="0" smtClean="0"/>
                        <a:t>Adresse du siège sociale et d’exploitation</a:t>
                      </a:r>
                      <a:endParaRPr lang="fr-B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dirty="0" smtClean="0"/>
                        <a:t>Rue du Fish Club, 6 – 7000 Mons</a:t>
                      </a:r>
                      <a:endParaRPr lang="fr-BE" sz="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016">
                <a:tc>
                  <a:txBody>
                    <a:bodyPr/>
                    <a:lstStyle/>
                    <a:p>
                      <a:r>
                        <a:rPr lang="fr-BE" sz="700" dirty="0" smtClean="0"/>
                        <a:t>Surface pour le site de </a:t>
                      </a:r>
                      <a:r>
                        <a:rPr lang="fr-BE" sz="700" dirty="0" err="1" smtClean="0"/>
                        <a:t>mons</a:t>
                      </a:r>
                      <a:endParaRPr lang="fr-B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dirty="0" smtClean="0"/>
                        <a:t>700m²</a:t>
                      </a:r>
                      <a:endParaRPr lang="fr-BE" sz="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0">
                <a:tc>
                  <a:txBody>
                    <a:bodyPr/>
                    <a:lstStyle/>
                    <a:p>
                      <a:r>
                        <a:rPr lang="fr-BE" sz="700" dirty="0" smtClean="0"/>
                        <a:t>Surface pour le site d’</a:t>
                      </a:r>
                      <a:r>
                        <a:rPr lang="fr-BE" sz="700" dirty="0" err="1" smtClean="0"/>
                        <a:t>Hyon</a:t>
                      </a:r>
                      <a:r>
                        <a:rPr lang="fr-BE" sz="700" baseline="0" dirty="0" smtClean="0"/>
                        <a:t> </a:t>
                      </a:r>
                      <a:endParaRPr lang="fr-B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dirty="0" smtClean="0"/>
                        <a:t>4800m²</a:t>
                      </a:r>
                      <a:endParaRPr lang="fr-BE" sz="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fr-BE" sz="700" dirty="0" smtClean="0"/>
                        <a:t>Téléphone</a:t>
                      </a:r>
                      <a:endParaRPr lang="fr-B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dirty="0" smtClean="0"/>
                        <a:t>+32 65 37 42 68</a:t>
                      </a:r>
                      <a:endParaRPr lang="fr-BE" sz="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720">
                <a:tc>
                  <a:txBody>
                    <a:bodyPr/>
                    <a:lstStyle/>
                    <a:p>
                      <a:r>
                        <a:rPr lang="fr-BE" sz="700" dirty="0" smtClean="0"/>
                        <a:t>Fax</a:t>
                      </a:r>
                      <a:endParaRPr lang="fr-B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dirty="0" smtClean="0"/>
                        <a:t>0032 65 37 42 70</a:t>
                      </a:r>
                      <a:endParaRPr lang="fr-BE" sz="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624">
                <a:tc>
                  <a:txBody>
                    <a:bodyPr/>
                    <a:lstStyle/>
                    <a:p>
                      <a:r>
                        <a:rPr lang="fr-BE" sz="700" dirty="0" smtClean="0"/>
                        <a:t>Site internet</a:t>
                      </a:r>
                      <a:endParaRPr lang="fr-B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dirty="0" smtClean="0">
                          <a:hlinkClick r:id="rId5"/>
                        </a:rPr>
                        <a:t>www.</a:t>
                      </a:r>
                      <a:r>
                        <a:rPr lang="fr-BE" sz="700" b="1" baseline="0" dirty="0" smtClean="0">
                          <a:hlinkClick r:id="rId5"/>
                        </a:rPr>
                        <a:t>droitetdevoir.com</a:t>
                      </a:r>
                      <a:endParaRPr lang="fr-BE" sz="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fr-BE" sz="700" dirty="0" smtClean="0"/>
                        <a:t>Code NACE</a:t>
                      </a:r>
                      <a:endParaRPr lang="fr-B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dirty="0" smtClean="0"/>
                        <a:t>85592</a:t>
                      </a:r>
                      <a:endParaRPr lang="fr-BE" sz="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fr-BE" sz="700" dirty="0" smtClean="0"/>
                        <a:t>Chiffre</a:t>
                      </a:r>
                      <a:r>
                        <a:rPr lang="fr-BE" sz="700" baseline="0" dirty="0" smtClean="0"/>
                        <a:t> d’affaire</a:t>
                      </a:r>
                      <a:endParaRPr lang="fr-B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dirty="0" smtClean="0">
                          <a:solidFill>
                            <a:schemeClr val="tx1"/>
                          </a:solidFill>
                        </a:rPr>
                        <a:t>338680.36€</a:t>
                      </a:r>
                      <a:endParaRPr lang="fr-BE" sz="7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328">
                <a:tc>
                  <a:txBody>
                    <a:bodyPr/>
                    <a:lstStyle/>
                    <a:p>
                      <a:r>
                        <a:rPr lang="fr-BE" sz="700" dirty="0" smtClean="0"/>
                        <a:t>Nombre d’équivalents</a:t>
                      </a:r>
                      <a:r>
                        <a:rPr lang="fr-BE" sz="700" baseline="0" dirty="0" smtClean="0"/>
                        <a:t> temps plein</a:t>
                      </a:r>
                      <a:endParaRPr lang="fr-B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dirty="0" smtClean="0"/>
                        <a:t>18</a:t>
                      </a:r>
                      <a:endParaRPr lang="fr-BE" sz="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966">
                <a:tc gridSpan="2">
                  <a:txBody>
                    <a:bodyPr/>
                    <a:lstStyle/>
                    <a:p>
                      <a:r>
                        <a:rPr lang="fr-BE" sz="700" dirty="0" smtClean="0"/>
                        <a:t>Secteur d’activité : </a:t>
                      </a:r>
                    </a:p>
                    <a:p>
                      <a:pPr algn="ctr"/>
                      <a:r>
                        <a:rPr lang="fr-BE" sz="700" b="1" dirty="0" smtClean="0"/>
                        <a:t>Récupération, valorisation, reconditionnement, réemploi, démantèlement de matériel informatique et formation pour l’emploi.</a:t>
                      </a:r>
                      <a:endParaRPr lang="fr-BE" sz="7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BE"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3" name="Tableau 52"/>
          <p:cNvGraphicFramePr>
            <a:graphicFrameLocks noGrp="1"/>
          </p:cNvGraphicFramePr>
          <p:nvPr/>
        </p:nvGraphicFramePr>
        <p:xfrm>
          <a:off x="3429000" y="9201472"/>
          <a:ext cx="3347864" cy="548640"/>
        </p:xfrm>
        <a:graphic>
          <a:graphicData uri="http://schemas.openxmlformats.org/drawingml/2006/table">
            <a:tbl>
              <a:tblPr firstRow="1" bandRow="1">
                <a:tableStyleId>{2D5ABB26-0587-4C30-8999-92F81FD0307C}</a:tableStyleId>
              </a:tblPr>
              <a:tblGrid>
                <a:gridCol w="836966"/>
                <a:gridCol w="836966"/>
                <a:gridCol w="836966"/>
                <a:gridCol w="836966"/>
              </a:tblGrid>
              <a:tr h="144016">
                <a:tc>
                  <a:txBody>
                    <a:bodyPr/>
                    <a:lstStyle/>
                    <a:p>
                      <a:pPr algn="ctr"/>
                      <a:r>
                        <a:rPr lang="fr-BE" sz="800" dirty="0" smtClean="0"/>
                        <a:t>Taille :</a:t>
                      </a:r>
                      <a:endParaRPr lang="fr-BE"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800" dirty="0" smtClean="0"/>
                        <a:t>Artisan</a:t>
                      </a:r>
                      <a:endParaRPr lang="fr-BE"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800" dirty="0" smtClean="0"/>
                        <a:t>Industrie</a:t>
                      </a:r>
                      <a:endParaRPr lang="fr-BE"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Tx/>
                        <a:buBlip>
                          <a:blip r:embed="rId6"/>
                        </a:buBlip>
                      </a:pPr>
                      <a:r>
                        <a:rPr lang="fr-BE" sz="800" b="1" dirty="0" smtClean="0"/>
                        <a:t> Service </a:t>
                      </a:r>
                      <a:endParaRPr lang="fr-BE" sz="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688">
                <a:tc>
                  <a:txBody>
                    <a:bodyPr/>
                    <a:lstStyle/>
                    <a:p>
                      <a:pPr algn="ctr"/>
                      <a:r>
                        <a:rPr lang="fr-BE" sz="800" b="1" dirty="0" smtClean="0"/>
                        <a:t>Implantation</a:t>
                      </a:r>
                      <a:r>
                        <a:rPr lang="fr-BE" sz="800" b="1" baseline="0" dirty="0" smtClean="0"/>
                        <a:t> urbaine</a:t>
                      </a:r>
                      <a:endParaRPr lang="fr-BE" sz="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800" dirty="0" smtClean="0"/>
                        <a:t>Mixte</a:t>
                      </a:r>
                      <a:endParaRPr lang="fr-BE"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Tx/>
                        <a:buBlip>
                          <a:blip r:embed="rId6"/>
                        </a:buBlip>
                      </a:pPr>
                      <a:r>
                        <a:rPr lang="fr-BE" sz="800" b="1" dirty="0" smtClean="0"/>
                        <a:t> </a:t>
                      </a:r>
                      <a:r>
                        <a:rPr lang="fr-BE" sz="800" b="1" dirty="0" err="1" smtClean="0"/>
                        <a:t>Residentiel</a:t>
                      </a:r>
                      <a:endParaRPr lang="fr-BE" sz="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800" dirty="0" smtClean="0"/>
                        <a:t>Industriel</a:t>
                      </a:r>
                      <a:endParaRPr lang="fr-BE"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ZoneTexte 16"/>
          <p:cNvSpPr txBox="1"/>
          <p:nvPr/>
        </p:nvSpPr>
        <p:spPr>
          <a:xfrm>
            <a:off x="950318" y="56456"/>
            <a:ext cx="4957365" cy="830997"/>
          </a:xfrm>
          <a:prstGeom prst="rect">
            <a:avLst/>
          </a:prstGeom>
          <a:noFill/>
        </p:spPr>
        <p:txBody>
          <a:bodyPr wrap="square" rtlCol="0">
            <a:spAutoFit/>
          </a:bodyPr>
          <a:lstStyle/>
          <a:p>
            <a:pPr algn="ctr"/>
            <a:r>
              <a:rPr lang="fr-BE" sz="2400" b="1" i="1" dirty="0" smtClean="0">
                <a:solidFill>
                  <a:schemeClr val="bg1"/>
                </a:solidFill>
              </a:rPr>
              <a:t>Déclaration environnementale 2019  (données 2018)</a:t>
            </a:r>
            <a:endParaRPr lang="fr-BE" sz="2400" b="1" i="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 y="0"/>
            <a:ext cx="6858000" cy="1496616"/>
            <a:chOff x="1" y="0"/>
            <a:chExt cx="6858000" cy="1496616"/>
          </a:xfrm>
        </p:grpSpPr>
        <p:grpSp>
          <p:nvGrpSpPr>
            <p:cNvPr id="3" name="Groupe 4">
              <a:extLst>
                <a:ext uri="{FF2B5EF4-FFF2-40B4-BE49-F238E27FC236}">
                  <a16:creationId xmlns:xdr="http://schemas.openxmlformats.org/drawingml/2006/spreadsheetDrawing" xmlns:a16="http://schemas.microsoft.com/office/drawing/2014/main" xmlns="" xmlns:lc="http://schemas.openxmlformats.org/drawingml/2006/lockedCanvas" id="{00000000-0008-0000-0000-00001D000000}"/>
                </a:ext>
              </a:extLst>
            </p:cNvPr>
            <p:cNvGrpSpPr>
              <a:grpSpLocks/>
            </p:cNvGrpSpPr>
            <p:nvPr/>
          </p:nvGrpSpPr>
          <p:grpSpPr bwMode="auto">
            <a:xfrm>
              <a:off x="1" y="0"/>
              <a:ext cx="6858000" cy="1496616"/>
              <a:chOff x="0" y="0"/>
              <a:chExt cx="7550826" cy="1876425"/>
            </a:xfrm>
          </p:grpSpPr>
          <p:sp>
            <p:nvSpPr>
              <p:cNvPr id="5" name="Freeform 7">
                <a:extLst>
                  <a:ext uri="{FF2B5EF4-FFF2-40B4-BE49-F238E27FC236}">
                    <a16:creationId xmlns:xdr="http://schemas.openxmlformats.org/drawingml/2006/spreadsheetDrawing" xmlns:a16="http://schemas.microsoft.com/office/drawing/2014/main" xmlns="" xmlns:lc="http://schemas.openxmlformats.org/drawingml/2006/lockedCanvas" id="{00000000-0008-0000-0000-00001F000000}"/>
                  </a:ext>
                </a:extLst>
              </p:cNvPr>
              <p:cNvSpPr>
                <a:spLocks/>
              </p:cNvSpPr>
              <p:nvPr/>
            </p:nvSpPr>
            <p:spPr bwMode="auto">
              <a:xfrm>
                <a:off x="0" y="0"/>
                <a:ext cx="7543800" cy="1812926"/>
              </a:xfrm>
              <a:custGeom>
                <a:avLst/>
                <a:gdLst>
                  <a:gd name="T0" fmla="*/ 0 w 2448"/>
                  <a:gd name="T1" fmla="*/ 0 h 650"/>
                  <a:gd name="T2" fmla="*/ 0 w 2448"/>
                  <a:gd name="T3" fmla="*/ 2147483647 h 650"/>
                  <a:gd name="T4" fmla="*/ 2147483647 w 2448"/>
                  <a:gd name="T5" fmla="*/ 2147483647 h 650"/>
                  <a:gd name="T6" fmla="*/ 2147483647 w 2448"/>
                  <a:gd name="T7" fmla="*/ 0 h 650"/>
                  <a:gd name="T8" fmla="*/ 0 w 2448"/>
                  <a:gd name="T9" fmla="*/ 0 h 650"/>
                  <a:gd name="T10" fmla="*/ 0 60000 65536"/>
                  <a:gd name="T11" fmla="*/ 0 60000 65536"/>
                  <a:gd name="T12" fmla="*/ 0 60000 65536"/>
                  <a:gd name="T13" fmla="*/ 0 60000 65536"/>
                  <a:gd name="T14" fmla="*/ 0 60000 65536"/>
                  <a:gd name="T15" fmla="*/ 0 w 2448"/>
                  <a:gd name="T16" fmla="*/ 0 h 650"/>
                  <a:gd name="T17" fmla="*/ 2448 w 2448"/>
                  <a:gd name="T18" fmla="*/ 650 h 650"/>
                </a:gdLst>
                <a:ahLst/>
                <a:cxnLst>
                  <a:cxn ang="T10">
                    <a:pos x="T0" y="T1"/>
                  </a:cxn>
                  <a:cxn ang="T11">
                    <a:pos x="T2" y="T3"/>
                  </a:cxn>
                  <a:cxn ang="T12">
                    <a:pos x="T4" y="T5"/>
                  </a:cxn>
                  <a:cxn ang="T13">
                    <a:pos x="T6" y="T7"/>
                  </a:cxn>
                  <a:cxn ang="T14">
                    <a:pos x="T8" y="T9"/>
                  </a:cxn>
                </a:cxnLst>
                <a:rect l="T15" t="T16" r="T17" b="T18"/>
                <a:pathLst>
                  <a:path w="2448" h="650">
                    <a:moveTo>
                      <a:pt x="0" y="0"/>
                    </a:moveTo>
                    <a:cubicBezTo>
                      <a:pt x="0" y="650"/>
                      <a:pt x="0" y="650"/>
                      <a:pt x="0" y="650"/>
                    </a:cubicBezTo>
                    <a:cubicBezTo>
                      <a:pt x="914" y="423"/>
                      <a:pt x="1786" y="414"/>
                      <a:pt x="2448" y="466"/>
                    </a:cubicBezTo>
                    <a:cubicBezTo>
                      <a:pt x="2448" y="0"/>
                      <a:pt x="2448" y="0"/>
                      <a:pt x="2448" y="0"/>
                    </a:cubicBezTo>
                    <a:lnTo>
                      <a:pt x="0" y="0"/>
                    </a:lnTo>
                    <a:close/>
                  </a:path>
                </a:pathLst>
              </a:custGeom>
              <a:gradFill rotWithShape="1">
                <a:gsLst>
                  <a:gs pos="0">
                    <a:srgbClr val="DDEBCF"/>
                  </a:gs>
                  <a:gs pos="50000">
                    <a:srgbClr val="9CB86E"/>
                  </a:gs>
                  <a:gs pos="100000">
                    <a:srgbClr val="156B13"/>
                  </a:gs>
                </a:gsLst>
                <a:path path="rect">
                  <a:fillToRect l="100000" t="100000"/>
                </a:path>
              </a:gradFill>
              <a:ln w="9525">
                <a:noFill/>
                <a:round/>
                <a:headEnd/>
                <a:tailEnd/>
              </a:ln>
            </p:spPr>
          </p:sp>
          <p:grpSp>
            <p:nvGrpSpPr>
              <p:cNvPr id="6" name="Groupe 5">
                <a:extLst>
                  <a:ext uri="{FF2B5EF4-FFF2-40B4-BE49-F238E27FC236}">
                    <a16:creationId xmlns:xdr="http://schemas.openxmlformats.org/drawingml/2006/spreadsheetDrawing" xmlns:a16="http://schemas.microsoft.com/office/drawing/2014/main" xmlns="" xmlns:lc="http://schemas.openxmlformats.org/drawingml/2006/lockedCanvas" id="{00000000-0008-0000-0000-000020000000}"/>
                  </a:ext>
                </a:extLst>
              </p:cNvPr>
              <p:cNvGrpSpPr>
                <a:grpSpLocks/>
              </p:cNvGrpSpPr>
              <p:nvPr/>
            </p:nvGrpSpPr>
            <p:grpSpPr bwMode="auto">
              <a:xfrm>
                <a:off x="7026" y="923925"/>
                <a:ext cx="7543800" cy="952500"/>
                <a:chOff x="7026" y="923925"/>
                <a:chExt cx="7543800" cy="952500"/>
              </a:xfrm>
            </p:grpSpPr>
            <p:sp>
              <p:nvSpPr>
                <p:cNvPr id="7" name="Freeform 8">
                  <a:extLst>
                    <a:ext uri="{FF2B5EF4-FFF2-40B4-BE49-F238E27FC236}">
                      <a16:creationId xmlns:xdr="http://schemas.openxmlformats.org/drawingml/2006/spreadsheetDrawing" xmlns:a16="http://schemas.microsoft.com/office/drawing/2014/main" xmlns="" xmlns:lc="http://schemas.openxmlformats.org/drawingml/2006/lockedCanvas" id="{00000000-0008-0000-0000-000021000000}"/>
                    </a:ext>
                  </a:extLst>
                </p:cNvPr>
                <p:cNvSpPr>
                  <a:spLocks/>
                </p:cNvSpPr>
                <p:nvPr/>
              </p:nvSpPr>
              <p:spPr bwMode="auto">
                <a:xfrm>
                  <a:off x="7026" y="923925"/>
                  <a:ext cx="7543800" cy="730250"/>
                </a:xfrm>
                <a:custGeom>
                  <a:avLst/>
                  <a:gdLst>
                    <a:gd name="T0" fmla="*/ 2147483647 w 2448"/>
                    <a:gd name="T1" fmla="*/ 668418096 h 238"/>
                    <a:gd name="T2" fmla="*/ 0 w 2448"/>
                    <a:gd name="T3" fmla="*/ 2147483647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2448" y="71"/>
                      </a:moveTo>
                      <a:cubicBezTo>
                        <a:pt x="1835" y="12"/>
                        <a:pt x="939" y="0"/>
                        <a:pt x="0" y="238"/>
                      </a:cubicBezTo>
                    </a:path>
                  </a:pathLst>
                </a:custGeom>
                <a:noFill/>
                <a:ln w="6335">
                  <a:solidFill>
                    <a:srgbClr val="EFB32F"/>
                  </a:solidFill>
                  <a:miter lim="800000"/>
                  <a:headEnd/>
                  <a:tailEnd/>
                </a:ln>
              </p:spPr>
            </p:sp>
            <p:sp>
              <p:nvSpPr>
                <p:cNvPr id="8" name="Freeform 9">
                  <a:extLst>
                    <a:ext uri="{FF2B5EF4-FFF2-40B4-BE49-F238E27FC236}">
                      <a16:creationId xmlns:xdr="http://schemas.openxmlformats.org/drawingml/2006/spreadsheetDrawing" xmlns:a16="http://schemas.microsoft.com/office/drawing/2014/main" xmlns="" xmlns:lc="http://schemas.openxmlformats.org/drawingml/2006/lockedCanvas" id="{00000000-0008-0000-0000-000022000000}"/>
                    </a:ext>
                  </a:extLst>
                </p:cNvPr>
                <p:cNvSpPr>
                  <a:spLocks/>
                </p:cNvSpPr>
                <p:nvPr/>
              </p:nvSpPr>
              <p:spPr bwMode="auto">
                <a:xfrm>
                  <a:off x="7026" y="1038225"/>
                  <a:ext cx="7543800" cy="717550"/>
                </a:xfrm>
                <a:custGeom>
                  <a:avLst/>
                  <a:gdLst>
                    <a:gd name="T0" fmla="*/ 0 w 2448"/>
                    <a:gd name="T1" fmla="*/ 2147483647 h 237"/>
                    <a:gd name="T2" fmla="*/ 2147483647 w 2448"/>
                    <a:gd name="T3" fmla="*/ 687494658 h 237"/>
                    <a:gd name="T4" fmla="*/ 0 60000 65536"/>
                    <a:gd name="T5" fmla="*/ 0 60000 65536"/>
                    <a:gd name="T6" fmla="*/ 0 w 2448"/>
                    <a:gd name="T7" fmla="*/ 0 h 237"/>
                    <a:gd name="T8" fmla="*/ 2448 w 2448"/>
                    <a:gd name="T9" fmla="*/ 237 h 237"/>
                  </a:gdLst>
                  <a:ahLst/>
                  <a:cxnLst>
                    <a:cxn ang="T4">
                      <a:pos x="T0" y="T1"/>
                    </a:cxn>
                    <a:cxn ang="T5">
                      <a:pos x="T2" y="T3"/>
                    </a:cxn>
                  </a:cxnLst>
                  <a:rect l="T6" t="T7" r="T8" b="T9"/>
                  <a:pathLst>
                    <a:path w="2448" h="237">
                      <a:moveTo>
                        <a:pt x="0" y="237"/>
                      </a:moveTo>
                      <a:cubicBezTo>
                        <a:pt x="940" y="0"/>
                        <a:pt x="1835" y="15"/>
                        <a:pt x="2448" y="75"/>
                      </a:cubicBezTo>
                    </a:path>
                  </a:pathLst>
                </a:custGeom>
                <a:noFill/>
                <a:ln w="6335">
                  <a:solidFill>
                    <a:srgbClr val="FFFFFE"/>
                  </a:solidFill>
                  <a:miter lim="800000"/>
                  <a:headEnd/>
                  <a:tailEnd/>
                </a:ln>
              </p:spPr>
            </p:sp>
            <p:sp>
              <p:nvSpPr>
                <p:cNvPr id="9" name="Freeform 10">
                  <a:extLst>
                    <a:ext uri="{FF2B5EF4-FFF2-40B4-BE49-F238E27FC236}">
                      <a16:creationId xmlns:xdr="http://schemas.openxmlformats.org/drawingml/2006/spreadsheetDrawing" xmlns:a16="http://schemas.microsoft.com/office/drawing/2014/main" xmlns="" xmlns:lc="http://schemas.openxmlformats.org/drawingml/2006/lockedCanvas" id="{00000000-0008-0000-0000-000023000000}"/>
                    </a:ext>
                  </a:extLst>
                </p:cNvPr>
                <p:cNvSpPr>
                  <a:spLocks/>
                </p:cNvSpPr>
                <p:nvPr/>
              </p:nvSpPr>
              <p:spPr bwMode="auto">
                <a:xfrm>
                  <a:off x="7026" y="1158875"/>
                  <a:ext cx="7543800" cy="717550"/>
                </a:xfrm>
                <a:custGeom>
                  <a:avLst/>
                  <a:gdLst>
                    <a:gd name="T0" fmla="*/ 0 w 2448"/>
                    <a:gd name="T1" fmla="*/ 2147483647 h 238"/>
                    <a:gd name="T2" fmla="*/ 2147483647 w 2448"/>
                    <a:gd name="T3" fmla="*/ 636279950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0" y="238"/>
                      </a:moveTo>
                      <a:cubicBezTo>
                        <a:pt x="939" y="0"/>
                        <a:pt x="1834" y="12"/>
                        <a:pt x="2448" y="70"/>
                      </a:cubicBezTo>
                    </a:path>
                  </a:pathLst>
                </a:custGeom>
                <a:noFill/>
                <a:ln w="6335">
                  <a:solidFill>
                    <a:srgbClr val="EFB32F"/>
                  </a:solidFill>
                  <a:miter lim="800000"/>
                  <a:headEnd/>
                  <a:tailEnd/>
                </a:ln>
              </p:spPr>
            </p:sp>
          </p:grpSp>
        </p:grpSp>
        <p:pic>
          <p:nvPicPr>
            <p:cNvPr id="4" name="Image 3" descr="logo-rectifié.gif">
              <a:extLst>
                <a:ext uri="{FF2B5EF4-FFF2-40B4-BE49-F238E27FC236}">
                  <a16:creationId xmlns:xdr="http://schemas.openxmlformats.org/drawingml/2006/spreadsheetDrawing" xmlns:a16="http://schemas.microsoft.com/office/drawing/2014/main" xmlns="" xmlns:lc="http://schemas.openxmlformats.org/drawingml/2006/lockedCanvas" id="{00000000-0008-0000-0000-00001E00000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9511" y="56456"/>
              <a:ext cx="1049566" cy="1100996"/>
            </a:xfrm>
            <a:prstGeom prst="rect">
              <a:avLst/>
            </a:prstGeom>
            <a:noFill/>
            <a:ln w="9525">
              <a:noFill/>
              <a:miter lim="800000"/>
              <a:headEnd/>
              <a:tailEnd/>
            </a:ln>
          </p:spPr>
        </p:pic>
      </p:grpSp>
      <p:sp>
        <p:nvSpPr>
          <p:cNvPr id="10" name="Espace réservé du numéro de diapositive 9"/>
          <p:cNvSpPr>
            <a:spLocks noGrp="1"/>
          </p:cNvSpPr>
          <p:nvPr>
            <p:ph type="sldNum" sz="quarter" idx="12"/>
          </p:nvPr>
        </p:nvSpPr>
        <p:spPr/>
        <p:txBody>
          <a:bodyPr/>
          <a:lstStyle/>
          <a:p>
            <a:fld id="{B62D6304-4E4A-4AB6-B302-EE903FEE9E06}" type="slidenum">
              <a:rPr lang="fr-BE" smtClean="0"/>
              <a:pPr/>
              <a:t>3</a:t>
            </a:fld>
            <a:endParaRPr lang="fr-BE"/>
          </a:p>
        </p:txBody>
      </p:sp>
      <p:sp>
        <p:nvSpPr>
          <p:cNvPr id="13" name="Rectangle 12"/>
          <p:cNvSpPr/>
          <p:nvPr/>
        </p:nvSpPr>
        <p:spPr>
          <a:xfrm>
            <a:off x="404664" y="1640632"/>
            <a:ext cx="5616624" cy="430887"/>
          </a:xfrm>
          <a:prstGeom prst="rect">
            <a:avLst/>
          </a:prstGeom>
        </p:spPr>
        <p:txBody>
          <a:bodyPr wrap="square">
            <a:spAutoFit/>
          </a:bodyPr>
          <a:lstStyle/>
          <a:p>
            <a:r>
              <a:rPr lang="fr-BE" sz="1100" dirty="0"/>
              <a:t>Le système de management environnemental est appliqué chez Droit et Devoir à l'ensemble des activités de l'ASBL. Le SME chapeaute les activités suivantes :</a:t>
            </a:r>
          </a:p>
        </p:txBody>
      </p:sp>
      <p:grpSp>
        <p:nvGrpSpPr>
          <p:cNvPr id="14" name="Groupe 13"/>
          <p:cNvGrpSpPr/>
          <p:nvPr/>
        </p:nvGrpSpPr>
        <p:grpSpPr>
          <a:xfrm>
            <a:off x="260648" y="2209416"/>
            <a:ext cx="6384962" cy="5832834"/>
            <a:chOff x="1085567" y="-27384"/>
            <a:chExt cx="7194952" cy="6885384"/>
          </a:xfrm>
        </p:grpSpPr>
        <p:sp>
          <p:nvSpPr>
            <p:cNvPr id="15" name="Ellipse 14"/>
            <p:cNvSpPr/>
            <p:nvPr/>
          </p:nvSpPr>
          <p:spPr>
            <a:xfrm>
              <a:off x="1085567" y="-27384"/>
              <a:ext cx="4206005" cy="482453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endParaRPr lang="fr-BE" sz="1400" dirty="0" smtClean="0">
                <a:solidFill>
                  <a:schemeClr val="tx1"/>
                </a:solidFill>
              </a:endParaRPr>
            </a:p>
            <a:p>
              <a:pPr algn="ctr"/>
              <a:endParaRPr lang="fr-BE" sz="1400" dirty="0">
                <a:solidFill>
                  <a:schemeClr val="tx1"/>
                </a:solidFill>
              </a:endParaRPr>
            </a:p>
            <a:p>
              <a:pPr algn="ctr"/>
              <a:endParaRPr lang="fr-BE" sz="1400" dirty="0" smtClean="0">
                <a:solidFill>
                  <a:schemeClr val="tx1"/>
                </a:solidFill>
              </a:endParaRPr>
            </a:p>
            <a:p>
              <a:pPr algn="ctr"/>
              <a:endParaRPr lang="fr-BE" sz="1400" dirty="0">
                <a:solidFill>
                  <a:schemeClr val="tx1"/>
                </a:solidFill>
              </a:endParaRPr>
            </a:p>
            <a:p>
              <a:pPr algn="ctr"/>
              <a:endParaRPr lang="fr-BE" sz="1400" dirty="0">
                <a:solidFill>
                  <a:schemeClr val="tx1"/>
                </a:solidFill>
              </a:endParaRPr>
            </a:p>
          </p:txBody>
        </p:sp>
        <p:sp>
          <p:nvSpPr>
            <p:cNvPr id="16" name="ZoneTexte 15"/>
            <p:cNvSpPr txBox="1"/>
            <p:nvPr/>
          </p:nvSpPr>
          <p:spPr>
            <a:xfrm>
              <a:off x="1085567" y="460410"/>
              <a:ext cx="3168352" cy="1634921"/>
            </a:xfrm>
            <a:prstGeom prst="rect">
              <a:avLst/>
            </a:prstGeom>
            <a:noFill/>
          </p:spPr>
          <p:txBody>
            <a:bodyPr wrap="square" rtlCol="0">
              <a:spAutoFit/>
            </a:bodyPr>
            <a:lstStyle/>
            <a:p>
              <a:pPr algn="ctr"/>
              <a:r>
                <a:rPr lang="fr-BE" sz="1200" b="1" u="sng" dirty="0" smtClean="0"/>
                <a:t>Social</a:t>
              </a:r>
              <a:r>
                <a:rPr lang="fr-BE" sz="1200" dirty="0" smtClean="0"/>
                <a:t> :</a:t>
              </a:r>
            </a:p>
            <a:p>
              <a:pPr algn="ctr"/>
              <a:endParaRPr lang="fr-BE" sz="1200" dirty="0"/>
            </a:p>
            <a:p>
              <a:pPr algn="ctr"/>
              <a:r>
                <a:rPr lang="fr-BE" sz="1200" dirty="0" smtClean="0"/>
                <a:t>-Formations</a:t>
              </a:r>
            </a:p>
            <a:p>
              <a:pPr algn="ctr">
                <a:buFontTx/>
                <a:buChar char="-"/>
              </a:pPr>
              <a:r>
                <a:rPr lang="fr-BE" sz="1200" dirty="0" smtClean="0"/>
                <a:t> Personnel en insertion (Art,60)</a:t>
              </a:r>
            </a:p>
            <a:p>
              <a:pPr algn="ctr">
                <a:buFontTx/>
                <a:buChar char="-"/>
              </a:pPr>
              <a:r>
                <a:rPr lang="fr-BE" sz="1200" dirty="0" smtClean="0"/>
                <a:t>Réinsertion sociale et professionnelle</a:t>
              </a:r>
            </a:p>
            <a:p>
              <a:pPr algn="ctr">
                <a:buFontTx/>
                <a:buChar char="-"/>
              </a:pPr>
              <a:r>
                <a:rPr lang="fr-BE" sz="1200" dirty="0"/>
                <a:t> </a:t>
              </a:r>
              <a:r>
                <a:rPr lang="fr-BE" sz="1200" dirty="0" smtClean="0"/>
                <a:t>Membres du personnel </a:t>
              </a:r>
            </a:p>
            <a:p>
              <a:pPr algn="ctr">
                <a:buFontTx/>
                <a:buChar char="-"/>
              </a:pPr>
              <a:endParaRPr lang="fr-BE" sz="1200" dirty="0"/>
            </a:p>
          </p:txBody>
        </p:sp>
        <p:sp>
          <p:nvSpPr>
            <p:cNvPr id="17" name="Ellipse 16"/>
            <p:cNvSpPr/>
            <p:nvPr/>
          </p:nvSpPr>
          <p:spPr>
            <a:xfrm>
              <a:off x="2470388" y="2033464"/>
              <a:ext cx="4032446" cy="482453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endParaRPr lang="fr-BE" sz="1400" dirty="0" smtClean="0">
                <a:solidFill>
                  <a:schemeClr val="tx1"/>
                </a:solidFill>
              </a:endParaRPr>
            </a:p>
            <a:p>
              <a:pPr algn="ctr"/>
              <a:endParaRPr lang="fr-BE" sz="1400" dirty="0">
                <a:solidFill>
                  <a:schemeClr val="tx1"/>
                </a:solidFill>
              </a:endParaRPr>
            </a:p>
            <a:p>
              <a:pPr algn="ctr"/>
              <a:endParaRPr lang="fr-BE" sz="1400" dirty="0" smtClean="0">
                <a:solidFill>
                  <a:schemeClr val="tx1"/>
                </a:solidFill>
              </a:endParaRPr>
            </a:p>
            <a:p>
              <a:pPr algn="ctr"/>
              <a:endParaRPr lang="fr-BE" sz="1400" dirty="0">
                <a:solidFill>
                  <a:schemeClr val="tx1"/>
                </a:solidFill>
              </a:endParaRPr>
            </a:p>
            <a:p>
              <a:pPr algn="ctr"/>
              <a:endParaRPr lang="fr-BE" sz="1400" dirty="0">
                <a:solidFill>
                  <a:schemeClr val="tx1"/>
                </a:solidFill>
              </a:endParaRPr>
            </a:p>
          </p:txBody>
        </p:sp>
        <p:sp>
          <p:nvSpPr>
            <p:cNvPr id="18" name="Ellipse 17"/>
            <p:cNvSpPr/>
            <p:nvPr/>
          </p:nvSpPr>
          <p:spPr>
            <a:xfrm>
              <a:off x="3906300" y="-27384"/>
              <a:ext cx="4374219" cy="482453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endParaRPr lang="fr-BE" sz="1400" dirty="0" smtClean="0">
                <a:solidFill>
                  <a:schemeClr val="tx1"/>
                </a:solidFill>
              </a:endParaRPr>
            </a:p>
            <a:p>
              <a:pPr algn="ctr"/>
              <a:endParaRPr lang="fr-BE" sz="1400" dirty="0">
                <a:solidFill>
                  <a:schemeClr val="tx1"/>
                </a:solidFill>
              </a:endParaRPr>
            </a:p>
            <a:p>
              <a:pPr algn="ctr"/>
              <a:endParaRPr lang="fr-BE" sz="1400" dirty="0" smtClean="0">
                <a:solidFill>
                  <a:schemeClr val="tx1"/>
                </a:solidFill>
              </a:endParaRPr>
            </a:p>
            <a:p>
              <a:pPr algn="ctr"/>
              <a:endParaRPr lang="fr-BE" sz="1400" dirty="0">
                <a:solidFill>
                  <a:schemeClr val="tx1"/>
                </a:solidFill>
              </a:endParaRPr>
            </a:p>
            <a:p>
              <a:pPr algn="ctr"/>
              <a:endParaRPr lang="fr-BE" sz="1400" dirty="0">
                <a:solidFill>
                  <a:schemeClr val="tx1"/>
                </a:solidFill>
              </a:endParaRPr>
            </a:p>
          </p:txBody>
        </p:sp>
        <p:sp>
          <p:nvSpPr>
            <p:cNvPr id="19" name="ZoneTexte 18"/>
            <p:cNvSpPr txBox="1"/>
            <p:nvPr/>
          </p:nvSpPr>
          <p:spPr>
            <a:xfrm>
              <a:off x="5327551" y="245547"/>
              <a:ext cx="2736304" cy="2942857"/>
            </a:xfrm>
            <a:prstGeom prst="rect">
              <a:avLst/>
            </a:prstGeom>
            <a:noFill/>
          </p:spPr>
          <p:txBody>
            <a:bodyPr wrap="square" rtlCol="0">
              <a:spAutoFit/>
            </a:bodyPr>
            <a:lstStyle/>
            <a:p>
              <a:pPr algn="ctr"/>
              <a:r>
                <a:rPr lang="fr-BE" sz="1200" b="1" u="sng" dirty="0" smtClean="0"/>
                <a:t>Politique</a:t>
              </a:r>
              <a:r>
                <a:rPr lang="fr-BE" sz="1200" dirty="0" smtClean="0"/>
                <a:t>:</a:t>
              </a:r>
            </a:p>
            <a:p>
              <a:pPr algn="ctr">
                <a:buFontTx/>
                <a:buChar char="-"/>
              </a:pPr>
              <a:endParaRPr lang="fr-BE" sz="1200" dirty="0" smtClean="0"/>
            </a:p>
            <a:p>
              <a:pPr algn="ctr">
                <a:buFontTx/>
                <a:buChar char="-"/>
              </a:pPr>
              <a:r>
                <a:rPr lang="fr-BE" sz="1200" dirty="0"/>
                <a:t> </a:t>
              </a:r>
              <a:r>
                <a:rPr lang="fr-BE" sz="1200" dirty="0" smtClean="0"/>
                <a:t> Système de Management Environnemental</a:t>
              </a:r>
            </a:p>
            <a:p>
              <a:pPr algn="ctr">
                <a:buFontTx/>
                <a:buChar char="-"/>
              </a:pPr>
              <a:r>
                <a:rPr lang="fr-BE" sz="1200" dirty="0" smtClean="0"/>
                <a:t>Législation environnementale</a:t>
              </a:r>
              <a:br>
                <a:rPr lang="fr-BE" sz="1200" dirty="0" smtClean="0"/>
              </a:br>
              <a:r>
                <a:rPr lang="fr-BE" sz="1200" i="1" dirty="0" smtClean="0"/>
                <a:t>(y compris le plan déchets ressources)</a:t>
              </a:r>
            </a:p>
            <a:p>
              <a:pPr algn="ctr">
                <a:buFontTx/>
                <a:buChar char="-"/>
              </a:pPr>
              <a:r>
                <a:rPr lang="fr-BE" sz="1200" dirty="0"/>
                <a:t> </a:t>
              </a:r>
              <a:r>
                <a:rPr lang="fr-BE" sz="1200" dirty="0" smtClean="0"/>
                <a:t>Règlementation pour nos formations</a:t>
              </a:r>
            </a:p>
            <a:p>
              <a:pPr algn="ctr">
                <a:buFontTx/>
                <a:buChar char="-"/>
              </a:pPr>
              <a:r>
                <a:rPr lang="fr-BE" sz="1200" dirty="0" smtClean="0"/>
                <a:t>Gestion des locaux</a:t>
              </a:r>
            </a:p>
            <a:p>
              <a:pPr algn="ctr">
                <a:buFontTx/>
                <a:buChar char="-"/>
              </a:pPr>
              <a:r>
                <a:rPr lang="fr-BE" sz="1200" dirty="0"/>
                <a:t> </a:t>
              </a:r>
              <a:r>
                <a:rPr lang="fr-BE" sz="1200" dirty="0" smtClean="0"/>
                <a:t>Logistique </a:t>
              </a:r>
            </a:p>
            <a:p>
              <a:pPr algn="ctr">
                <a:buFontTx/>
                <a:buChar char="-"/>
              </a:pPr>
              <a:r>
                <a:rPr lang="fr-BE" sz="1200" dirty="0" smtClean="0"/>
                <a:t> Relation publique</a:t>
              </a:r>
            </a:p>
            <a:p>
              <a:pPr algn="ctr">
                <a:buFontTx/>
                <a:buChar char="-"/>
              </a:pPr>
              <a:r>
                <a:rPr lang="fr-BE" sz="1200" dirty="0"/>
                <a:t> </a:t>
              </a:r>
              <a:r>
                <a:rPr lang="fr-BE" sz="1200" dirty="0" smtClean="0"/>
                <a:t>Statut juridique</a:t>
              </a:r>
              <a:endParaRPr lang="fr-BE" sz="1200" dirty="0"/>
            </a:p>
          </p:txBody>
        </p:sp>
        <p:sp>
          <p:nvSpPr>
            <p:cNvPr id="20" name="ZoneTexte 19"/>
            <p:cNvSpPr txBox="1"/>
            <p:nvPr/>
          </p:nvSpPr>
          <p:spPr>
            <a:xfrm>
              <a:off x="2547496" y="4554994"/>
              <a:ext cx="4032448" cy="1416931"/>
            </a:xfrm>
            <a:prstGeom prst="rect">
              <a:avLst/>
            </a:prstGeom>
            <a:noFill/>
          </p:spPr>
          <p:txBody>
            <a:bodyPr wrap="square" rtlCol="0">
              <a:spAutoFit/>
            </a:bodyPr>
            <a:lstStyle/>
            <a:p>
              <a:pPr algn="ctr"/>
              <a:r>
                <a:rPr lang="fr-BE" sz="1200" b="1" u="sng" dirty="0" smtClean="0"/>
                <a:t>Economique</a:t>
              </a:r>
              <a:r>
                <a:rPr lang="fr-BE" sz="1200" dirty="0" smtClean="0"/>
                <a:t>:</a:t>
              </a:r>
            </a:p>
            <a:p>
              <a:pPr algn="ctr"/>
              <a:endParaRPr lang="fr-BE" sz="1200" dirty="0"/>
            </a:p>
            <a:p>
              <a:pPr algn="ctr">
                <a:buFontTx/>
                <a:buChar char="-"/>
              </a:pPr>
              <a:r>
                <a:rPr lang="fr-BE" sz="1200" dirty="0" smtClean="0"/>
                <a:t>Vente : Accessibilité du matériel informatique pour tous</a:t>
              </a:r>
            </a:p>
            <a:p>
              <a:pPr algn="ctr">
                <a:buFontTx/>
                <a:buChar char="-"/>
              </a:pPr>
              <a:r>
                <a:rPr lang="fr-BE" sz="1200" dirty="0"/>
                <a:t> </a:t>
              </a:r>
              <a:r>
                <a:rPr lang="fr-BE" sz="1200" dirty="0" smtClean="0"/>
                <a:t>Entrée de matériel réutilisable</a:t>
              </a:r>
            </a:p>
            <a:p>
              <a:pPr algn="ctr">
                <a:buFontTx/>
                <a:buChar char="-"/>
              </a:pPr>
              <a:r>
                <a:rPr lang="fr-BE" sz="1200" dirty="0" smtClean="0"/>
                <a:t> Production de biens valorisés</a:t>
              </a:r>
            </a:p>
          </p:txBody>
        </p:sp>
        <p:sp>
          <p:nvSpPr>
            <p:cNvPr id="21" name="ZoneTexte 20"/>
            <p:cNvSpPr txBox="1"/>
            <p:nvPr/>
          </p:nvSpPr>
          <p:spPr>
            <a:xfrm>
              <a:off x="4427985" y="2204864"/>
              <a:ext cx="360040" cy="307777"/>
            </a:xfrm>
            <a:prstGeom prst="rect">
              <a:avLst/>
            </a:prstGeom>
            <a:noFill/>
          </p:spPr>
          <p:txBody>
            <a:bodyPr wrap="square" rtlCol="0">
              <a:spAutoFit/>
            </a:bodyPr>
            <a:lstStyle/>
            <a:p>
              <a:endParaRPr lang="fr-BE" sz="1400" dirty="0"/>
            </a:p>
          </p:txBody>
        </p:sp>
        <p:pic>
          <p:nvPicPr>
            <p:cNvPr id="22" name="Image 21" descr="logo-rectifié.gif">
              <a:extLst>
                <a:ext uri="{FF2B5EF4-FFF2-40B4-BE49-F238E27FC236}">
                  <a16:creationId xmlns:xdr="http://schemas.openxmlformats.org/drawingml/2006/spreadsheetDrawing" xmlns:a16="http://schemas.microsoft.com/office/drawing/2014/main" xmlns="" xmlns:lc="http://schemas.openxmlformats.org/drawingml/2006/lockedCanvas" id="{00000000-0008-0000-0000-00001E00000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89808" y="2132856"/>
              <a:ext cx="892376" cy="936104"/>
            </a:xfrm>
            <a:prstGeom prst="rect">
              <a:avLst/>
            </a:prstGeom>
            <a:noFill/>
            <a:ln w="9525">
              <a:noFill/>
              <a:miter lim="800000"/>
              <a:headEnd/>
              <a:tailEnd/>
            </a:ln>
          </p:spPr>
        </p:pic>
        <p:sp>
          <p:nvSpPr>
            <p:cNvPr id="23" name="ZoneTexte 22"/>
            <p:cNvSpPr txBox="1"/>
            <p:nvPr/>
          </p:nvSpPr>
          <p:spPr>
            <a:xfrm>
              <a:off x="5148065" y="3491716"/>
              <a:ext cx="1368151" cy="762963"/>
            </a:xfrm>
            <a:prstGeom prst="rect">
              <a:avLst/>
            </a:prstGeom>
            <a:noFill/>
          </p:spPr>
          <p:txBody>
            <a:bodyPr wrap="square" rtlCol="0">
              <a:spAutoFit/>
            </a:bodyPr>
            <a:lstStyle/>
            <a:p>
              <a:r>
                <a:rPr lang="fr-BE" sz="1200" i="1" dirty="0" smtClean="0">
                  <a:solidFill>
                    <a:schemeClr val="bg2">
                      <a:lumMod val="50000"/>
                    </a:schemeClr>
                  </a:solidFill>
                </a:rPr>
                <a:t> Valorisation et traitement des déchets</a:t>
              </a:r>
              <a:endParaRPr lang="fr-BE" sz="1200" i="1" dirty="0">
                <a:solidFill>
                  <a:schemeClr val="bg2">
                    <a:lumMod val="50000"/>
                  </a:schemeClr>
                </a:solidFill>
              </a:endParaRPr>
            </a:p>
          </p:txBody>
        </p:sp>
        <p:sp>
          <p:nvSpPr>
            <p:cNvPr id="24" name="ZoneTexte 23"/>
            <p:cNvSpPr txBox="1"/>
            <p:nvPr/>
          </p:nvSpPr>
          <p:spPr>
            <a:xfrm>
              <a:off x="2483769" y="3491716"/>
              <a:ext cx="1656184" cy="762963"/>
            </a:xfrm>
            <a:prstGeom prst="rect">
              <a:avLst/>
            </a:prstGeom>
            <a:noFill/>
          </p:spPr>
          <p:txBody>
            <a:bodyPr wrap="square" rtlCol="0">
              <a:spAutoFit/>
            </a:bodyPr>
            <a:lstStyle/>
            <a:p>
              <a:r>
                <a:rPr lang="fr-BE" sz="1200" i="1" dirty="0" smtClean="0">
                  <a:solidFill>
                    <a:schemeClr val="bg2">
                      <a:lumMod val="50000"/>
                    </a:schemeClr>
                  </a:solidFill>
                </a:rPr>
                <a:t>Economie circulaire et développement durable</a:t>
              </a:r>
              <a:endParaRPr lang="fr-BE" sz="1200" i="1" dirty="0">
                <a:solidFill>
                  <a:schemeClr val="bg2">
                    <a:lumMod val="50000"/>
                  </a:schemeClr>
                </a:solidFill>
              </a:endParaRPr>
            </a:p>
          </p:txBody>
        </p:sp>
        <p:sp>
          <p:nvSpPr>
            <p:cNvPr id="25" name="ZoneTexte 24"/>
            <p:cNvSpPr txBox="1"/>
            <p:nvPr/>
          </p:nvSpPr>
          <p:spPr>
            <a:xfrm>
              <a:off x="3896892" y="3049796"/>
              <a:ext cx="1368152" cy="544974"/>
            </a:xfrm>
            <a:prstGeom prst="rect">
              <a:avLst/>
            </a:prstGeom>
            <a:noFill/>
          </p:spPr>
          <p:txBody>
            <a:bodyPr wrap="square" rtlCol="0">
              <a:spAutoFit/>
            </a:bodyPr>
            <a:lstStyle/>
            <a:p>
              <a:pPr algn="ctr"/>
              <a:r>
                <a:rPr lang="fr-BE" sz="1200" i="1" dirty="0" smtClean="0">
                  <a:solidFill>
                    <a:schemeClr val="bg2">
                      <a:lumMod val="50000"/>
                    </a:schemeClr>
                  </a:solidFill>
                </a:rPr>
                <a:t>Satisfaction du client</a:t>
              </a:r>
              <a:endParaRPr lang="fr-BE" sz="1200" i="1" dirty="0">
                <a:solidFill>
                  <a:schemeClr val="bg2">
                    <a:lumMod val="50000"/>
                  </a:schemeClr>
                </a:solidFill>
              </a:endParaRPr>
            </a:p>
          </p:txBody>
        </p:sp>
      </p:grpSp>
      <p:sp>
        <p:nvSpPr>
          <p:cNvPr id="26" name="Rectangle 25"/>
          <p:cNvSpPr/>
          <p:nvPr/>
        </p:nvSpPr>
        <p:spPr>
          <a:xfrm>
            <a:off x="159511" y="8193360"/>
            <a:ext cx="6545963" cy="938719"/>
          </a:xfrm>
          <a:prstGeom prst="rect">
            <a:avLst/>
          </a:prstGeom>
        </p:spPr>
        <p:txBody>
          <a:bodyPr wrap="square">
            <a:spAutoFit/>
          </a:bodyPr>
          <a:lstStyle/>
          <a:p>
            <a:pPr algn="just"/>
            <a:r>
              <a:rPr lang="fr-BE" sz="1100" dirty="0"/>
              <a:t>La certification EMAS et ISO14001 couvrent les bâtiments de la Rue du Fish Club 6 à 7000 Mons et celui du Chemin de Bavay 157bis à 7022 </a:t>
            </a:r>
            <a:r>
              <a:rPr lang="fr-BE" sz="1100" dirty="0" err="1"/>
              <a:t>Hyon</a:t>
            </a:r>
            <a:r>
              <a:rPr lang="fr-BE" sz="1100" dirty="0"/>
              <a:t>. Pour le site de Mons, les locaux sont loués auprès de la Faculté Polytechnique de Mons, les locaux impliqués dans la certification EMAS et ISO 14001 ne concernent que ceux repris dans la première page du plan de la déclaration environnementale. Le contrôle de l'énergie et du chauffage ne sont donc pas maîtrisés par Droit et Devoir pour le site de Mons.</a:t>
            </a:r>
          </a:p>
        </p:txBody>
      </p:sp>
      <p:sp>
        <p:nvSpPr>
          <p:cNvPr id="27" name="ZoneTexte 60">
            <a:extLst>
              <a:ext uri="{FF2B5EF4-FFF2-40B4-BE49-F238E27FC236}">
                <a16:creationId xmlns:xdr="http://schemas.openxmlformats.org/drawingml/2006/spreadsheetDrawing" xmlns:a16="http://schemas.microsoft.com/office/drawing/2014/main" xmlns="" xmlns:lc="http://schemas.openxmlformats.org/drawingml/2006/lockedCanvas" id="{00000000-0008-0000-0000-00003D000000}"/>
              </a:ext>
            </a:extLst>
          </p:cNvPr>
          <p:cNvSpPr txBox="1"/>
          <p:nvPr/>
        </p:nvSpPr>
        <p:spPr>
          <a:xfrm>
            <a:off x="595973" y="143255"/>
            <a:ext cx="5666054" cy="8493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BE" sz="2400" b="0" dirty="0" smtClean="0">
                <a:solidFill>
                  <a:schemeClr val="bg1"/>
                </a:solidFill>
                <a:latin typeface="Arial" pitchFamily="34" charset="0"/>
                <a:cs typeface="Arial" pitchFamily="34" charset="0"/>
              </a:rPr>
              <a:t>Champ d’applicatio</a:t>
            </a:r>
            <a:r>
              <a:rPr lang="fr-BE" sz="2400" dirty="0" smtClean="0">
                <a:solidFill>
                  <a:schemeClr val="bg1"/>
                </a:solidFill>
                <a:latin typeface="Arial" pitchFamily="34" charset="0"/>
                <a:cs typeface="Arial" pitchFamily="34" charset="0"/>
              </a:rPr>
              <a:t>n du SME</a:t>
            </a:r>
            <a:endParaRPr lang="fr-BE" sz="2400" b="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47725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 y="0"/>
            <a:ext cx="6858000" cy="1496616"/>
            <a:chOff x="1" y="0"/>
            <a:chExt cx="6858000" cy="1496616"/>
          </a:xfrm>
        </p:grpSpPr>
        <p:grpSp>
          <p:nvGrpSpPr>
            <p:cNvPr id="3" name="Groupe 4">
              <a:extLst>
                <a:ext uri="{FF2B5EF4-FFF2-40B4-BE49-F238E27FC236}">
                  <a16:creationId xmlns:xdr="http://schemas.openxmlformats.org/drawingml/2006/spreadsheetDrawing" xmlns:a16="http://schemas.microsoft.com/office/drawing/2014/main" xmlns="" xmlns:lc="http://schemas.openxmlformats.org/drawingml/2006/lockedCanvas" id="{00000000-0008-0000-0000-00001D000000}"/>
                </a:ext>
              </a:extLst>
            </p:cNvPr>
            <p:cNvGrpSpPr>
              <a:grpSpLocks/>
            </p:cNvGrpSpPr>
            <p:nvPr/>
          </p:nvGrpSpPr>
          <p:grpSpPr bwMode="auto">
            <a:xfrm>
              <a:off x="1" y="0"/>
              <a:ext cx="6858000" cy="1496616"/>
              <a:chOff x="0" y="0"/>
              <a:chExt cx="7550826" cy="1876425"/>
            </a:xfrm>
          </p:grpSpPr>
          <p:sp>
            <p:nvSpPr>
              <p:cNvPr id="5" name="Freeform 7">
                <a:extLst>
                  <a:ext uri="{FF2B5EF4-FFF2-40B4-BE49-F238E27FC236}">
                    <a16:creationId xmlns:xdr="http://schemas.openxmlformats.org/drawingml/2006/spreadsheetDrawing" xmlns:a16="http://schemas.microsoft.com/office/drawing/2014/main" xmlns="" xmlns:lc="http://schemas.openxmlformats.org/drawingml/2006/lockedCanvas" id="{00000000-0008-0000-0000-00001F000000}"/>
                  </a:ext>
                </a:extLst>
              </p:cNvPr>
              <p:cNvSpPr>
                <a:spLocks/>
              </p:cNvSpPr>
              <p:nvPr/>
            </p:nvSpPr>
            <p:spPr bwMode="auto">
              <a:xfrm>
                <a:off x="0" y="0"/>
                <a:ext cx="7543800" cy="1812926"/>
              </a:xfrm>
              <a:custGeom>
                <a:avLst/>
                <a:gdLst>
                  <a:gd name="T0" fmla="*/ 0 w 2448"/>
                  <a:gd name="T1" fmla="*/ 0 h 650"/>
                  <a:gd name="T2" fmla="*/ 0 w 2448"/>
                  <a:gd name="T3" fmla="*/ 2147483647 h 650"/>
                  <a:gd name="T4" fmla="*/ 2147483647 w 2448"/>
                  <a:gd name="T5" fmla="*/ 2147483647 h 650"/>
                  <a:gd name="T6" fmla="*/ 2147483647 w 2448"/>
                  <a:gd name="T7" fmla="*/ 0 h 650"/>
                  <a:gd name="T8" fmla="*/ 0 w 2448"/>
                  <a:gd name="T9" fmla="*/ 0 h 650"/>
                  <a:gd name="T10" fmla="*/ 0 60000 65536"/>
                  <a:gd name="T11" fmla="*/ 0 60000 65536"/>
                  <a:gd name="T12" fmla="*/ 0 60000 65536"/>
                  <a:gd name="T13" fmla="*/ 0 60000 65536"/>
                  <a:gd name="T14" fmla="*/ 0 60000 65536"/>
                  <a:gd name="T15" fmla="*/ 0 w 2448"/>
                  <a:gd name="T16" fmla="*/ 0 h 650"/>
                  <a:gd name="T17" fmla="*/ 2448 w 2448"/>
                  <a:gd name="T18" fmla="*/ 650 h 650"/>
                </a:gdLst>
                <a:ahLst/>
                <a:cxnLst>
                  <a:cxn ang="T10">
                    <a:pos x="T0" y="T1"/>
                  </a:cxn>
                  <a:cxn ang="T11">
                    <a:pos x="T2" y="T3"/>
                  </a:cxn>
                  <a:cxn ang="T12">
                    <a:pos x="T4" y="T5"/>
                  </a:cxn>
                  <a:cxn ang="T13">
                    <a:pos x="T6" y="T7"/>
                  </a:cxn>
                  <a:cxn ang="T14">
                    <a:pos x="T8" y="T9"/>
                  </a:cxn>
                </a:cxnLst>
                <a:rect l="T15" t="T16" r="T17" b="T18"/>
                <a:pathLst>
                  <a:path w="2448" h="650">
                    <a:moveTo>
                      <a:pt x="0" y="0"/>
                    </a:moveTo>
                    <a:cubicBezTo>
                      <a:pt x="0" y="650"/>
                      <a:pt x="0" y="650"/>
                      <a:pt x="0" y="650"/>
                    </a:cubicBezTo>
                    <a:cubicBezTo>
                      <a:pt x="914" y="423"/>
                      <a:pt x="1786" y="414"/>
                      <a:pt x="2448" y="466"/>
                    </a:cubicBezTo>
                    <a:cubicBezTo>
                      <a:pt x="2448" y="0"/>
                      <a:pt x="2448" y="0"/>
                      <a:pt x="2448" y="0"/>
                    </a:cubicBezTo>
                    <a:lnTo>
                      <a:pt x="0" y="0"/>
                    </a:lnTo>
                    <a:close/>
                  </a:path>
                </a:pathLst>
              </a:custGeom>
              <a:gradFill rotWithShape="1">
                <a:gsLst>
                  <a:gs pos="0">
                    <a:srgbClr val="DDEBCF"/>
                  </a:gs>
                  <a:gs pos="50000">
                    <a:srgbClr val="9CB86E"/>
                  </a:gs>
                  <a:gs pos="100000">
                    <a:srgbClr val="156B13"/>
                  </a:gs>
                </a:gsLst>
                <a:path path="rect">
                  <a:fillToRect l="100000" t="100000"/>
                </a:path>
              </a:gradFill>
              <a:ln w="9525">
                <a:noFill/>
                <a:round/>
                <a:headEnd/>
                <a:tailEnd/>
              </a:ln>
            </p:spPr>
          </p:sp>
          <p:grpSp>
            <p:nvGrpSpPr>
              <p:cNvPr id="6" name="Groupe 5">
                <a:extLst>
                  <a:ext uri="{FF2B5EF4-FFF2-40B4-BE49-F238E27FC236}">
                    <a16:creationId xmlns:xdr="http://schemas.openxmlformats.org/drawingml/2006/spreadsheetDrawing" xmlns:a16="http://schemas.microsoft.com/office/drawing/2014/main" xmlns="" xmlns:lc="http://schemas.openxmlformats.org/drawingml/2006/lockedCanvas" id="{00000000-0008-0000-0000-000020000000}"/>
                  </a:ext>
                </a:extLst>
              </p:cNvPr>
              <p:cNvGrpSpPr>
                <a:grpSpLocks/>
              </p:cNvGrpSpPr>
              <p:nvPr/>
            </p:nvGrpSpPr>
            <p:grpSpPr bwMode="auto">
              <a:xfrm>
                <a:off x="7026" y="923925"/>
                <a:ext cx="7543800" cy="952500"/>
                <a:chOff x="7026" y="923925"/>
                <a:chExt cx="7543800" cy="952500"/>
              </a:xfrm>
            </p:grpSpPr>
            <p:sp>
              <p:nvSpPr>
                <p:cNvPr id="7" name="Freeform 8">
                  <a:extLst>
                    <a:ext uri="{FF2B5EF4-FFF2-40B4-BE49-F238E27FC236}">
                      <a16:creationId xmlns:xdr="http://schemas.openxmlformats.org/drawingml/2006/spreadsheetDrawing" xmlns:a16="http://schemas.microsoft.com/office/drawing/2014/main" xmlns="" xmlns:lc="http://schemas.openxmlformats.org/drawingml/2006/lockedCanvas" id="{00000000-0008-0000-0000-000021000000}"/>
                    </a:ext>
                  </a:extLst>
                </p:cNvPr>
                <p:cNvSpPr>
                  <a:spLocks/>
                </p:cNvSpPr>
                <p:nvPr/>
              </p:nvSpPr>
              <p:spPr bwMode="auto">
                <a:xfrm>
                  <a:off x="7026" y="923925"/>
                  <a:ext cx="7543800" cy="730250"/>
                </a:xfrm>
                <a:custGeom>
                  <a:avLst/>
                  <a:gdLst>
                    <a:gd name="T0" fmla="*/ 2147483647 w 2448"/>
                    <a:gd name="T1" fmla="*/ 668418096 h 238"/>
                    <a:gd name="T2" fmla="*/ 0 w 2448"/>
                    <a:gd name="T3" fmla="*/ 2147483647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2448" y="71"/>
                      </a:moveTo>
                      <a:cubicBezTo>
                        <a:pt x="1835" y="12"/>
                        <a:pt x="939" y="0"/>
                        <a:pt x="0" y="238"/>
                      </a:cubicBezTo>
                    </a:path>
                  </a:pathLst>
                </a:custGeom>
                <a:noFill/>
                <a:ln w="6335">
                  <a:solidFill>
                    <a:srgbClr val="EFB32F"/>
                  </a:solidFill>
                  <a:miter lim="800000"/>
                  <a:headEnd/>
                  <a:tailEnd/>
                </a:ln>
              </p:spPr>
            </p:sp>
            <p:sp>
              <p:nvSpPr>
                <p:cNvPr id="8" name="Freeform 9">
                  <a:extLst>
                    <a:ext uri="{FF2B5EF4-FFF2-40B4-BE49-F238E27FC236}">
                      <a16:creationId xmlns:xdr="http://schemas.openxmlformats.org/drawingml/2006/spreadsheetDrawing" xmlns:a16="http://schemas.microsoft.com/office/drawing/2014/main" xmlns="" xmlns:lc="http://schemas.openxmlformats.org/drawingml/2006/lockedCanvas" id="{00000000-0008-0000-0000-000022000000}"/>
                    </a:ext>
                  </a:extLst>
                </p:cNvPr>
                <p:cNvSpPr>
                  <a:spLocks/>
                </p:cNvSpPr>
                <p:nvPr/>
              </p:nvSpPr>
              <p:spPr bwMode="auto">
                <a:xfrm>
                  <a:off x="7026" y="1038225"/>
                  <a:ext cx="7543800" cy="717550"/>
                </a:xfrm>
                <a:custGeom>
                  <a:avLst/>
                  <a:gdLst>
                    <a:gd name="T0" fmla="*/ 0 w 2448"/>
                    <a:gd name="T1" fmla="*/ 2147483647 h 237"/>
                    <a:gd name="T2" fmla="*/ 2147483647 w 2448"/>
                    <a:gd name="T3" fmla="*/ 687494658 h 237"/>
                    <a:gd name="T4" fmla="*/ 0 60000 65536"/>
                    <a:gd name="T5" fmla="*/ 0 60000 65536"/>
                    <a:gd name="T6" fmla="*/ 0 w 2448"/>
                    <a:gd name="T7" fmla="*/ 0 h 237"/>
                    <a:gd name="T8" fmla="*/ 2448 w 2448"/>
                    <a:gd name="T9" fmla="*/ 237 h 237"/>
                  </a:gdLst>
                  <a:ahLst/>
                  <a:cxnLst>
                    <a:cxn ang="T4">
                      <a:pos x="T0" y="T1"/>
                    </a:cxn>
                    <a:cxn ang="T5">
                      <a:pos x="T2" y="T3"/>
                    </a:cxn>
                  </a:cxnLst>
                  <a:rect l="T6" t="T7" r="T8" b="T9"/>
                  <a:pathLst>
                    <a:path w="2448" h="237">
                      <a:moveTo>
                        <a:pt x="0" y="237"/>
                      </a:moveTo>
                      <a:cubicBezTo>
                        <a:pt x="940" y="0"/>
                        <a:pt x="1835" y="15"/>
                        <a:pt x="2448" y="75"/>
                      </a:cubicBezTo>
                    </a:path>
                  </a:pathLst>
                </a:custGeom>
                <a:noFill/>
                <a:ln w="6335">
                  <a:solidFill>
                    <a:srgbClr val="FFFFFE"/>
                  </a:solidFill>
                  <a:miter lim="800000"/>
                  <a:headEnd/>
                  <a:tailEnd/>
                </a:ln>
              </p:spPr>
            </p:sp>
            <p:sp>
              <p:nvSpPr>
                <p:cNvPr id="9" name="Freeform 10">
                  <a:extLst>
                    <a:ext uri="{FF2B5EF4-FFF2-40B4-BE49-F238E27FC236}">
                      <a16:creationId xmlns:xdr="http://schemas.openxmlformats.org/drawingml/2006/spreadsheetDrawing" xmlns:a16="http://schemas.microsoft.com/office/drawing/2014/main" xmlns="" xmlns:lc="http://schemas.openxmlformats.org/drawingml/2006/lockedCanvas" id="{00000000-0008-0000-0000-000023000000}"/>
                    </a:ext>
                  </a:extLst>
                </p:cNvPr>
                <p:cNvSpPr>
                  <a:spLocks/>
                </p:cNvSpPr>
                <p:nvPr/>
              </p:nvSpPr>
              <p:spPr bwMode="auto">
                <a:xfrm>
                  <a:off x="7026" y="1158875"/>
                  <a:ext cx="7543800" cy="717550"/>
                </a:xfrm>
                <a:custGeom>
                  <a:avLst/>
                  <a:gdLst>
                    <a:gd name="T0" fmla="*/ 0 w 2448"/>
                    <a:gd name="T1" fmla="*/ 2147483647 h 238"/>
                    <a:gd name="T2" fmla="*/ 2147483647 w 2448"/>
                    <a:gd name="T3" fmla="*/ 636279950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0" y="238"/>
                      </a:moveTo>
                      <a:cubicBezTo>
                        <a:pt x="939" y="0"/>
                        <a:pt x="1834" y="12"/>
                        <a:pt x="2448" y="70"/>
                      </a:cubicBezTo>
                    </a:path>
                  </a:pathLst>
                </a:custGeom>
                <a:noFill/>
                <a:ln w="6335">
                  <a:solidFill>
                    <a:srgbClr val="EFB32F"/>
                  </a:solidFill>
                  <a:miter lim="800000"/>
                  <a:headEnd/>
                  <a:tailEnd/>
                </a:ln>
              </p:spPr>
            </p:sp>
          </p:grpSp>
        </p:grpSp>
        <p:pic>
          <p:nvPicPr>
            <p:cNvPr id="4" name="Image 3" descr="logo-rectifié.gif">
              <a:extLst>
                <a:ext uri="{FF2B5EF4-FFF2-40B4-BE49-F238E27FC236}">
                  <a16:creationId xmlns:xdr="http://schemas.openxmlformats.org/drawingml/2006/spreadsheetDrawing" xmlns:a16="http://schemas.microsoft.com/office/drawing/2014/main" xmlns="" xmlns:lc="http://schemas.openxmlformats.org/drawingml/2006/lockedCanvas" id="{00000000-0008-0000-0000-00001E00000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9511" y="56456"/>
              <a:ext cx="1049566" cy="1100996"/>
            </a:xfrm>
            <a:prstGeom prst="rect">
              <a:avLst/>
            </a:prstGeom>
            <a:noFill/>
            <a:ln w="9525">
              <a:noFill/>
              <a:miter lim="800000"/>
              <a:headEnd/>
              <a:tailEnd/>
            </a:ln>
          </p:spPr>
        </p:pic>
      </p:grpSp>
      <p:sp>
        <p:nvSpPr>
          <p:cNvPr id="10" name="ZoneTexte 60">
            <a:extLst>
              <a:ext uri="{FF2B5EF4-FFF2-40B4-BE49-F238E27FC236}">
                <a16:creationId xmlns:xdr="http://schemas.openxmlformats.org/drawingml/2006/spreadsheetDrawing" xmlns:a16="http://schemas.microsoft.com/office/drawing/2014/main" xmlns="" xmlns:lc="http://schemas.openxmlformats.org/drawingml/2006/lockedCanvas" id="{00000000-0008-0000-0000-00003D000000}"/>
              </a:ext>
            </a:extLst>
          </p:cNvPr>
          <p:cNvSpPr txBox="1"/>
          <p:nvPr/>
        </p:nvSpPr>
        <p:spPr>
          <a:xfrm>
            <a:off x="1191946" y="0"/>
            <a:ext cx="5666054" cy="8493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BE" sz="2400" b="0" dirty="0">
                <a:solidFill>
                  <a:schemeClr val="bg1"/>
                </a:solidFill>
                <a:latin typeface="Arial" pitchFamily="34" charset="0"/>
                <a:cs typeface="Arial" pitchFamily="34" charset="0"/>
              </a:rPr>
              <a:t>Thèmes environnementaux prioritaires directs et indirects</a:t>
            </a:r>
          </a:p>
          <a:p>
            <a:endParaRPr lang="fr-BE" sz="1100" dirty="0"/>
          </a:p>
        </p:txBody>
      </p:sp>
      <p:graphicFrame>
        <p:nvGraphicFramePr>
          <p:cNvPr id="11" name="Tableau 10"/>
          <p:cNvGraphicFramePr>
            <a:graphicFrameLocks noGrp="1"/>
          </p:cNvGraphicFramePr>
          <p:nvPr/>
        </p:nvGraphicFramePr>
        <p:xfrm>
          <a:off x="188641" y="1424608"/>
          <a:ext cx="6480718" cy="4114800"/>
        </p:xfrm>
        <a:graphic>
          <a:graphicData uri="http://schemas.openxmlformats.org/drawingml/2006/table">
            <a:tbl>
              <a:tblPr/>
              <a:tblGrid>
                <a:gridCol w="758356"/>
                <a:gridCol w="2637473"/>
                <a:gridCol w="3084889"/>
              </a:tblGrid>
              <a:tr h="252970">
                <a:tc>
                  <a:txBody>
                    <a:bodyPr/>
                    <a:lstStyle/>
                    <a:p>
                      <a:pPr algn="ctr" fontAlgn="ctr"/>
                      <a:r>
                        <a:rPr lang="fr-BE" sz="1000" b="1" i="0" u="none" strike="noStrike" dirty="0">
                          <a:solidFill>
                            <a:srgbClr val="000000"/>
                          </a:solidFill>
                          <a:latin typeface="Calibri"/>
                        </a:rPr>
                        <a:t>Activités prioritaires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c>
                  <a:txBody>
                    <a:bodyPr/>
                    <a:lstStyle/>
                    <a:p>
                      <a:pPr algn="ctr" fontAlgn="ctr"/>
                      <a:r>
                        <a:rPr lang="fr-BE" sz="1000" b="1" i="0" u="none" strike="noStrike" dirty="0">
                          <a:solidFill>
                            <a:srgbClr val="000000"/>
                          </a:solidFill>
                          <a:latin typeface="Calibri"/>
                        </a:rPr>
                        <a:t>Aspects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c>
                  <a:txBody>
                    <a:bodyPr/>
                    <a:lstStyle/>
                    <a:p>
                      <a:pPr algn="ctr" fontAlgn="ctr"/>
                      <a:r>
                        <a:rPr lang="fr-BE" sz="1000" b="1" i="0" u="none" strike="noStrike">
                          <a:solidFill>
                            <a:srgbClr val="000000"/>
                          </a:solidFill>
                          <a:latin typeface="Calibri"/>
                        </a:rPr>
                        <a:t>Impacts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r>
              <a:tr h="367956">
                <a:tc>
                  <a:txBody>
                    <a:bodyPr/>
                    <a:lstStyle/>
                    <a:p>
                      <a:pPr marL="0" indent="0" algn="ctr" fontAlgn="ctr"/>
                      <a:r>
                        <a:rPr lang="fr-BE" sz="1000" b="0" i="0" u="none" strike="noStrike" dirty="0">
                          <a:solidFill>
                            <a:srgbClr val="000000"/>
                          </a:solidFill>
                          <a:latin typeface="Calibri"/>
                        </a:rPr>
                        <a:t>Achat de matériel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t"/>
                      <a:r>
                        <a:rPr lang="fr-BE" sz="1000" b="0" i="0" u="none" strike="noStrike" dirty="0">
                          <a:solidFill>
                            <a:srgbClr val="000000"/>
                          </a:solidFill>
                          <a:latin typeface="Calibri"/>
                        </a:rPr>
                        <a:t>Energie (carburant/électricité). Rejet de CO2 dans l'air/bruit/poussière/déchets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t"/>
                      <a:r>
                        <a:rPr lang="fr-BE" sz="1000" b="0" i="0" u="none" strike="noStrike" dirty="0">
                          <a:solidFill>
                            <a:srgbClr val="000000"/>
                          </a:solidFill>
                          <a:latin typeface="Calibri"/>
                        </a:rPr>
                        <a:t>Epuisement des ressources naturelles. Emission dans l'air. Nuisances sonores. Pollution de l'air. Production de déchets d'emballage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7956">
                <a:tc>
                  <a:txBody>
                    <a:bodyPr/>
                    <a:lstStyle/>
                    <a:p>
                      <a:pPr algn="ctr" fontAlgn="ctr"/>
                      <a:r>
                        <a:rPr lang="fr-BE" sz="1000" b="0" i="0" u="none" strike="noStrike">
                          <a:solidFill>
                            <a:srgbClr val="000000"/>
                          </a:solidFill>
                          <a:latin typeface="Calibri"/>
                        </a:rPr>
                        <a:t>Réparation des PC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t"/>
                      <a:r>
                        <a:rPr lang="fr-BE" sz="1000" b="0" i="0" u="none" strike="noStrike" kern="1200" dirty="0">
                          <a:solidFill>
                            <a:srgbClr val="000000"/>
                          </a:solidFill>
                          <a:latin typeface="Calibri"/>
                          <a:ea typeface="+mn-ea"/>
                          <a:cs typeface="+mn-cs"/>
                        </a:rPr>
                        <a:t>Energie (carburant/électricité). Rejet de CO2 dans l'air/bruit/poussière/déchets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t"/>
                      <a:r>
                        <a:rPr lang="fr-BE" sz="1000" b="0" i="0" u="none" strike="noStrike" dirty="0" smtClean="0">
                          <a:solidFill>
                            <a:srgbClr val="000000"/>
                          </a:solidFill>
                          <a:latin typeface="Calibri"/>
                        </a:rPr>
                        <a:t>Epuisement </a:t>
                      </a:r>
                      <a:r>
                        <a:rPr lang="fr-BE" sz="1000" b="0" i="0" u="none" strike="noStrike" dirty="0">
                          <a:solidFill>
                            <a:srgbClr val="000000"/>
                          </a:solidFill>
                          <a:latin typeface="Calibri"/>
                        </a:rPr>
                        <a:t>des ressources naturelles. Emission dans l'air. Nuisances sonores. Pollution de l'air. Production de déchets d'emballage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7956">
                <a:tc>
                  <a:txBody>
                    <a:bodyPr/>
                    <a:lstStyle/>
                    <a:p>
                      <a:pPr algn="ctr" fontAlgn="ctr"/>
                      <a:r>
                        <a:rPr lang="fr-BE" sz="1000" b="0" i="0" u="none" strike="noStrike">
                          <a:solidFill>
                            <a:srgbClr val="000000"/>
                          </a:solidFill>
                          <a:latin typeface="Calibri"/>
                        </a:rPr>
                        <a:t>Traitement des DEEE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t"/>
                      <a:r>
                        <a:rPr lang="fr-BE" sz="1000" b="0" i="0" u="none" strike="noStrike" kern="1200" dirty="0">
                          <a:solidFill>
                            <a:srgbClr val="000000"/>
                          </a:solidFill>
                          <a:latin typeface="Calibri"/>
                          <a:ea typeface="+mn-ea"/>
                          <a:cs typeface="+mn-cs"/>
                        </a:rPr>
                        <a:t>Energie/bruit/poussière/déchets/stockage/eau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t"/>
                      <a:r>
                        <a:rPr lang="fr-BE" sz="1000" b="0" i="0" u="none" strike="noStrike" dirty="0">
                          <a:solidFill>
                            <a:srgbClr val="000000"/>
                          </a:solidFill>
                          <a:latin typeface="Calibri"/>
                        </a:rPr>
                        <a:t>Epuisement des ressources naturelles. Emission dans l'air. Nuisances sonores. Pollution de l'air. Production de déchets. Eaux usées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7956">
                <a:tc>
                  <a:txBody>
                    <a:bodyPr/>
                    <a:lstStyle/>
                    <a:p>
                      <a:pPr algn="ctr" fontAlgn="ctr"/>
                      <a:r>
                        <a:rPr lang="fr-BE" sz="1000" b="0" i="0" u="none" strike="noStrike">
                          <a:solidFill>
                            <a:srgbClr val="000000"/>
                          </a:solidFill>
                          <a:latin typeface="Calibri"/>
                        </a:rPr>
                        <a:t>Logistique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t"/>
                      <a:r>
                        <a:rPr lang="fr-BE" sz="1000" b="0" i="0" u="none" strike="noStrike" kern="1200" dirty="0">
                          <a:solidFill>
                            <a:srgbClr val="000000"/>
                          </a:solidFill>
                          <a:latin typeface="Calibri"/>
                          <a:ea typeface="+mn-ea"/>
                          <a:cs typeface="+mn-cs"/>
                        </a:rPr>
                        <a:t>Energie (</a:t>
                      </a:r>
                      <a:r>
                        <a:rPr lang="fr-BE" sz="1000" b="0" i="0" u="none" strike="noStrike" kern="1200" dirty="0" err="1">
                          <a:solidFill>
                            <a:srgbClr val="000000"/>
                          </a:solidFill>
                          <a:latin typeface="Calibri"/>
                          <a:ea typeface="+mn-ea"/>
                          <a:cs typeface="+mn-cs"/>
                        </a:rPr>
                        <a:t>caburant</a:t>
                      </a:r>
                      <a:r>
                        <a:rPr lang="fr-BE" sz="1000" b="0" i="0" u="none" strike="noStrike" kern="1200" dirty="0">
                          <a:solidFill>
                            <a:srgbClr val="000000"/>
                          </a:solidFill>
                          <a:latin typeface="Calibri"/>
                          <a:ea typeface="+mn-ea"/>
                          <a:cs typeface="+mn-cs"/>
                        </a:rPr>
                        <a:t>), sol (chargement/déchargement), bruit/air/déchets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t"/>
                      <a:r>
                        <a:rPr lang="fr-BE" sz="1000" b="0" i="0" u="none" strike="noStrike" dirty="0">
                          <a:solidFill>
                            <a:srgbClr val="000000"/>
                          </a:solidFill>
                          <a:latin typeface="Calibri"/>
                        </a:rPr>
                        <a:t>Epuisement des ressources naturelles. Emission dans l'air. Nuisances sonores. Pollution de l'air. Production de déchets. Eaux usées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7956">
                <a:tc>
                  <a:txBody>
                    <a:bodyPr/>
                    <a:lstStyle/>
                    <a:p>
                      <a:pPr algn="ctr" fontAlgn="ctr"/>
                      <a:r>
                        <a:rPr lang="fr-BE" sz="1000" b="0" i="0" u="none" strike="noStrike">
                          <a:solidFill>
                            <a:srgbClr val="000000"/>
                          </a:solidFill>
                          <a:latin typeface="Calibri"/>
                        </a:rPr>
                        <a:t>Assemblage de matériel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t"/>
                      <a:r>
                        <a:rPr lang="fr-BE" sz="1000" b="0" i="0" u="none" strike="noStrike" kern="1200" dirty="0">
                          <a:solidFill>
                            <a:srgbClr val="000000"/>
                          </a:solidFill>
                          <a:latin typeface="Calibri"/>
                          <a:ea typeface="+mn-ea"/>
                          <a:cs typeface="+mn-cs"/>
                        </a:rPr>
                        <a:t>Energie (carburant/électricité). Rejet de CO2 dans l'air/bruit/poussière/déchets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t"/>
                      <a:r>
                        <a:rPr lang="fr-BE" sz="1000" b="0" i="0" u="none" strike="noStrike" dirty="0">
                          <a:solidFill>
                            <a:srgbClr val="000000"/>
                          </a:solidFill>
                          <a:latin typeface="Calibri"/>
                        </a:rPr>
                        <a:t>Epuisement des ressources naturelles. Emission dans l'air. Nuisances sonores. Pollution de l'air. Production de déchets d'emballage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7956">
                <a:tc>
                  <a:txBody>
                    <a:bodyPr/>
                    <a:lstStyle/>
                    <a:p>
                      <a:pPr algn="ctr" fontAlgn="ctr"/>
                      <a:r>
                        <a:rPr lang="fr-BE" sz="1000" b="0" i="0" u="none" strike="noStrike">
                          <a:solidFill>
                            <a:srgbClr val="000000"/>
                          </a:solidFill>
                          <a:latin typeface="Calibri"/>
                        </a:rPr>
                        <a:t>Formation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t"/>
                      <a:r>
                        <a:rPr lang="fr-BE" sz="1000" b="0" i="0" u="none" strike="noStrike" kern="1200" dirty="0">
                          <a:solidFill>
                            <a:srgbClr val="000000"/>
                          </a:solidFill>
                          <a:latin typeface="Calibri"/>
                          <a:ea typeface="+mn-ea"/>
                          <a:cs typeface="+mn-cs"/>
                        </a:rPr>
                        <a:t>Energie (électricité, chauffage)/eau (sanitaires)/sol (parking)/déchets ménagers/bruit/papier/encre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t"/>
                      <a:r>
                        <a:rPr lang="fr-BE" sz="1000" b="0" i="0" u="none" strike="noStrike" dirty="0">
                          <a:solidFill>
                            <a:srgbClr val="000000"/>
                          </a:solidFill>
                          <a:latin typeface="Calibri"/>
                        </a:rPr>
                        <a:t>Epuisement des ressources naturelles. Emission dans l'air. Nuisances sonores. Pollution de l'air. Production de déchets. Eaux usées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7956">
                <a:tc>
                  <a:txBody>
                    <a:bodyPr/>
                    <a:lstStyle/>
                    <a:p>
                      <a:pPr algn="ctr" fontAlgn="ctr"/>
                      <a:r>
                        <a:rPr lang="fr-BE" sz="1000" b="0" i="0" u="none" strike="noStrike">
                          <a:solidFill>
                            <a:srgbClr val="000000"/>
                          </a:solidFill>
                          <a:latin typeface="Calibri"/>
                        </a:rPr>
                        <a:t>Service entretien locaux/équipement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t"/>
                      <a:r>
                        <a:rPr lang="fr-BE" sz="1000" b="0" i="0" u="none" strike="noStrike" kern="1200" dirty="0">
                          <a:solidFill>
                            <a:srgbClr val="000000"/>
                          </a:solidFill>
                          <a:latin typeface="Calibri"/>
                          <a:ea typeface="+mn-ea"/>
                          <a:cs typeface="+mn-cs"/>
                        </a:rPr>
                        <a:t>Eau/produits ménagers/déchets ménagers/poussières/bruit/énergie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t"/>
                      <a:r>
                        <a:rPr lang="fr-BE" sz="1000" b="0" i="0" u="none" strike="noStrike" dirty="0" smtClean="0">
                          <a:solidFill>
                            <a:srgbClr val="000000"/>
                          </a:solidFill>
                          <a:latin typeface="Calibri"/>
                        </a:rPr>
                        <a:t>Epuisement </a:t>
                      </a:r>
                      <a:r>
                        <a:rPr lang="fr-BE" sz="1000" b="0" i="0" u="none" strike="noStrike" dirty="0">
                          <a:solidFill>
                            <a:srgbClr val="000000"/>
                          </a:solidFill>
                          <a:latin typeface="Calibri"/>
                        </a:rPr>
                        <a:t>des ressources naturelles. Emission dans l'air. Nuisances sonores. Pollution de l'air. Production des déchets. Eaux usées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7956">
                <a:tc>
                  <a:txBody>
                    <a:bodyPr/>
                    <a:lstStyle/>
                    <a:p>
                      <a:pPr algn="ctr" fontAlgn="ctr"/>
                      <a:r>
                        <a:rPr lang="fr-BE" sz="1000" b="0" i="0" u="none" strike="noStrike">
                          <a:solidFill>
                            <a:srgbClr val="000000"/>
                          </a:solidFill>
                          <a:latin typeface="Calibri"/>
                        </a:rPr>
                        <a:t>Service administratif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t"/>
                      <a:r>
                        <a:rPr lang="fr-BE" sz="1000" b="0" i="0" u="none" strike="noStrike" kern="1200" dirty="0">
                          <a:solidFill>
                            <a:srgbClr val="000000"/>
                          </a:solidFill>
                          <a:latin typeface="Calibri"/>
                          <a:ea typeface="+mn-ea"/>
                          <a:cs typeface="+mn-cs"/>
                        </a:rPr>
                        <a:t>Energie (électricité, chauffage)/eau (sanitaires)/sol (parking)/déchets ménagers/bruit/papier/encre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t"/>
                      <a:r>
                        <a:rPr lang="fr-BE" sz="1000" b="0" i="0" u="none" strike="noStrike" dirty="0">
                          <a:solidFill>
                            <a:srgbClr val="000000"/>
                          </a:solidFill>
                          <a:latin typeface="Calibri"/>
                        </a:rPr>
                        <a:t>Epuisement des ressources naturelles. Emission dans l'air. Nuisances sonores. Pollution de l'air. Production de déchets. Eaux usées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4268473094"/>
              </p:ext>
            </p:extLst>
          </p:nvPr>
        </p:nvGraphicFramePr>
        <p:xfrm>
          <a:off x="188640" y="5841072"/>
          <a:ext cx="6480720" cy="2245256"/>
        </p:xfrm>
        <a:graphic>
          <a:graphicData uri="http://schemas.openxmlformats.org/drawingml/2006/table">
            <a:tbl>
              <a:tblPr>
                <a:tableStyleId>{5940675A-B579-460E-94D1-54222C63F5DA}</a:tableStyleId>
              </a:tblPr>
              <a:tblGrid>
                <a:gridCol w="6480720"/>
              </a:tblGrid>
              <a:tr h="264056">
                <a:tc>
                  <a:txBody>
                    <a:bodyPr/>
                    <a:lstStyle/>
                    <a:p>
                      <a:pPr algn="ctr" fontAlgn="ctr"/>
                      <a:r>
                        <a:rPr lang="fr-BE" sz="1000" u="none" strike="noStrike" dirty="0"/>
                        <a:t>Objectifs et cibles en matière environnementale à partir de janvier 2018 jusqu’à décembre 2018</a:t>
                      </a:r>
                      <a:endParaRPr lang="fr-BE" sz="1000" b="1" i="0" u="none" strike="noStrike" dirty="0">
                        <a:solidFill>
                          <a:srgbClr val="000000"/>
                        </a:solidFill>
                        <a:latin typeface="Calibri"/>
                      </a:endParaRPr>
                    </a:p>
                  </a:txBody>
                  <a:tcPr marL="0" marR="0" marT="0" marB="0" anchor="ctr"/>
                </a:tc>
              </a:tr>
              <a:tr h="123665">
                <a:tc>
                  <a:txBody>
                    <a:bodyPr/>
                    <a:lstStyle/>
                    <a:p>
                      <a:pPr algn="ctr" fontAlgn="t"/>
                      <a:r>
                        <a:rPr lang="fr-BE" sz="1000" u="none" strike="noStrike" dirty="0"/>
                        <a:t>Objectif n° 1: Réaliser le suivi de la mise en conformité des locaux à </a:t>
                      </a:r>
                      <a:r>
                        <a:rPr lang="fr-BE" sz="1000" u="none" strike="noStrike" dirty="0" err="1"/>
                        <a:t>Hyon</a:t>
                      </a:r>
                      <a:endParaRPr lang="fr-BE" sz="1000" b="0" i="0" u="none" strike="noStrike" dirty="0">
                        <a:solidFill>
                          <a:srgbClr val="000000"/>
                        </a:solidFill>
                        <a:latin typeface="Calibri"/>
                      </a:endParaRPr>
                    </a:p>
                  </a:txBody>
                  <a:tcPr marL="0" marR="0" marT="0" marB="0"/>
                </a:tc>
              </a:tr>
              <a:tr h="123665">
                <a:tc>
                  <a:txBody>
                    <a:bodyPr/>
                    <a:lstStyle/>
                    <a:p>
                      <a:pPr algn="ctr" fontAlgn="t"/>
                      <a:r>
                        <a:rPr lang="fr-BE" sz="1000" u="none" strike="noStrike" dirty="0"/>
                        <a:t>Objectif n° 2: Mettre à jour le SME selon la nouvelle norme</a:t>
                      </a:r>
                      <a:endParaRPr lang="fr-BE" sz="1000" b="0" i="0" u="none" strike="noStrike" dirty="0">
                        <a:solidFill>
                          <a:srgbClr val="000000"/>
                        </a:solidFill>
                        <a:latin typeface="Calibri"/>
                      </a:endParaRPr>
                    </a:p>
                  </a:txBody>
                  <a:tcPr marL="0" marR="0" marT="0" marB="0"/>
                </a:tc>
              </a:tr>
              <a:tr h="123665">
                <a:tc>
                  <a:txBody>
                    <a:bodyPr/>
                    <a:lstStyle/>
                    <a:p>
                      <a:pPr algn="ctr" fontAlgn="t"/>
                      <a:r>
                        <a:rPr lang="fr-BE" sz="1000" u="none" strike="noStrike" dirty="0"/>
                        <a:t>Objectif n° 3: Augmenter le tonnage des DEEE et accroître la réutilisation de nos encombrants par rapport à 2017</a:t>
                      </a:r>
                      <a:endParaRPr lang="fr-BE" sz="1000" b="0" i="0" u="none" strike="noStrike" dirty="0">
                        <a:solidFill>
                          <a:srgbClr val="000000"/>
                        </a:solidFill>
                        <a:latin typeface="Calibri"/>
                      </a:endParaRPr>
                    </a:p>
                  </a:txBody>
                  <a:tcPr marL="0" marR="0" marT="0" marB="0"/>
                </a:tc>
              </a:tr>
              <a:tr h="123665">
                <a:tc>
                  <a:txBody>
                    <a:bodyPr/>
                    <a:lstStyle/>
                    <a:p>
                      <a:pPr algn="ctr" fontAlgn="t"/>
                      <a:r>
                        <a:rPr lang="fr-BE" sz="1000" u="none" strike="noStrike" dirty="0"/>
                        <a:t>Objectif n° 4: Intégration d'une bascule connectée</a:t>
                      </a:r>
                      <a:endParaRPr lang="fr-BE" sz="1000" b="0" i="0" u="none" strike="noStrike" dirty="0">
                        <a:solidFill>
                          <a:srgbClr val="000000"/>
                        </a:solidFill>
                        <a:latin typeface="Calibri"/>
                      </a:endParaRPr>
                    </a:p>
                  </a:txBody>
                  <a:tcPr marL="0" marR="0" marT="0" marB="0"/>
                </a:tc>
              </a:tr>
              <a:tr h="123665">
                <a:tc>
                  <a:txBody>
                    <a:bodyPr/>
                    <a:lstStyle/>
                    <a:p>
                      <a:pPr algn="ctr" fontAlgn="t"/>
                      <a:r>
                        <a:rPr lang="fr-BE" sz="1000" u="none" strike="noStrike" dirty="0"/>
                        <a:t>Objectif n° 5: Renouveler les agréments collecteur et transporteur de déchets dangereux</a:t>
                      </a:r>
                      <a:endParaRPr lang="fr-BE" sz="1000" b="0" i="0" u="none" strike="noStrike" dirty="0">
                        <a:solidFill>
                          <a:srgbClr val="000000"/>
                        </a:solidFill>
                        <a:latin typeface="Calibri"/>
                      </a:endParaRPr>
                    </a:p>
                  </a:txBody>
                  <a:tcPr marL="0" marR="0" marT="0" marB="0"/>
                </a:tc>
              </a:tr>
              <a:tr h="123665">
                <a:tc>
                  <a:txBody>
                    <a:bodyPr/>
                    <a:lstStyle/>
                    <a:p>
                      <a:pPr algn="ctr" fontAlgn="t"/>
                      <a:r>
                        <a:rPr lang="fr-BE" sz="1000" u="none" strike="noStrike" dirty="0"/>
                        <a:t>Objectif n° 6: Identifier de nouveaux partenariats favorisant la réutilisation</a:t>
                      </a:r>
                      <a:endParaRPr lang="fr-BE" sz="1000" b="0" i="0" u="none" strike="noStrike" dirty="0">
                        <a:solidFill>
                          <a:srgbClr val="000000"/>
                        </a:solidFill>
                        <a:latin typeface="Calibri"/>
                      </a:endParaRPr>
                    </a:p>
                  </a:txBody>
                  <a:tcPr marL="0" marR="0" marT="0" marB="0"/>
                </a:tc>
              </a:tr>
              <a:tr h="123665">
                <a:tc>
                  <a:txBody>
                    <a:bodyPr/>
                    <a:lstStyle/>
                    <a:p>
                      <a:pPr algn="ctr" fontAlgn="t"/>
                      <a:r>
                        <a:rPr lang="fr-BE" sz="1000" u="none" strike="noStrike" dirty="0"/>
                        <a:t>Objectif n° 7: Agrandir l'espace de démantèlement</a:t>
                      </a:r>
                      <a:endParaRPr lang="fr-BE" sz="1000" b="0" i="0" u="none" strike="noStrike" dirty="0">
                        <a:solidFill>
                          <a:srgbClr val="000000"/>
                        </a:solidFill>
                        <a:latin typeface="Calibri"/>
                      </a:endParaRPr>
                    </a:p>
                  </a:txBody>
                  <a:tcPr marL="0" marR="0" marT="0" marB="0"/>
                </a:tc>
              </a:tr>
              <a:tr h="123665">
                <a:tc>
                  <a:txBody>
                    <a:bodyPr/>
                    <a:lstStyle/>
                    <a:p>
                      <a:pPr algn="ctr" fontAlgn="t"/>
                      <a:r>
                        <a:rPr lang="fr-BE" sz="1000" u="none" strike="noStrike" dirty="0"/>
                        <a:t>Objectif n° 8: Editer un livret d'accueil incluant les procédures environnementales</a:t>
                      </a:r>
                      <a:endParaRPr lang="fr-BE" sz="1000" b="0" i="0" u="none" strike="noStrike" dirty="0">
                        <a:solidFill>
                          <a:srgbClr val="000000"/>
                        </a:solidFill>
                        <a:latin typeface="Calibri"/>
                      </a:endParaRPr>
                    </a:p>
                  </a:txBody>
                  <a:tcPr marL="0" marR="0" marT="0" marB="0"/>
                </a:tc>
              </a:tr>
              <a:tr h="123665">
                <a:tc>
                  <a:txBody>
                    <a:bodyPr/>
                    <a:lstStyle/>
                    <a:p>
                      <a:pPr algn="ctr" fontAlgn="t"/>
                      <a:r>
                        <a:rPr lang="fr-BE" sz="1000" u="none" strike="noStrike" dirty="0"/>
                        <a:t>Objectif n° 9: Poursuivre et développer le projet BIO PC: promotion de la consommation énergétique</a:t>
                      </a:r>
                      <a:endParaRPr lang="fr-BE" sz="1000" b="0" i="0" u="none" strike="noStrike" dirty="0">
                        <a:solidFill>
                          <a:srgbClr val="000000"/>
                        </a:solidFill>
                        <a:latin typeface="Calibri"/>
                      </a:endParaRPr>
                    </a:p>
                  </a:txBody>
                  <a:tcPr marL="0" marR="0" marT="0" marB="0"/>
                </a:tc>
              </a:tr>
              <a:tr h="123665">
                <a:tc>
                  <a:txBody>
                    <a:bodyPr/>
                    <a:lstStyle/>
                    <a:p>
                      <a:pPr algn="ctr" fontAlgn="t"/>
                      <a:r>
                        <a:rPr lang="fr-BE" sz="1000" u="none" strike="noStrike" dirty="0"/>
                        <a:t>Objectif n° 10: Créer un nouvel espace complémentaire de stockage à </a:t>
                      </a:r>
                      <a:r>
                        <a:rPr lang="fr-BE" sz="1000" u="none" strike="noStrike" dirty="0" err="1"/>
                        <a:t>Hyon</a:t>
                      </a:r>
                      <a:endParaRPr lang="fr-BE" sz="1000" b="0" i="0" u="none" strike="noStrike" dirty="0">
                        <a:solidFill>
                          <a:srgbClr val="000000"/>
                        </a:solidFill>
                        <a:latin typeface="Calibri"/>
                      </a:endParaRPr>
                    </a:p>
                  </a:txBody>
                  <a:tcPr marL="0" marR="0" marT="0" marB="0"/>
                </a:tc>
              </a:tr>
              <a:tr h="123665">
                <a:tc>
                  <a:txBody>
                    <a:bodyPr/>
                    <a:lstStyle/>
                    <a:p>
                      <a:pPr algn="ctr" fontAlgn="t"/>
                      <a:r>
                        <a:rPr lang="fr-BE" sz="1000" u="none" strike="noStrike" dirty="0"/>
                        <a:t>Objectif n° 11: Mettre une signalétique "zone fumeur"</a:t>
                      </a:r>
                      <a:endParaRPr lang="fr-BE" sz="1000" b="0" i="0" u="none" strike="noStrike" dirty="0">
                        <a:solidFill>
                          <a:srgbClr val="000000"/>
                        </a:solidFill>
                        <a:latin typeface="Calibri"/>
                      </a:endParaRPr>
                    </a:p>
                  </a:txBody>
                  <a:tcPr marL="0" marR="0" marT="0" marB="0"/>
                </a:tc>
              </a:tr>
              <a:tr h="123665">
                <a:tc>
                  <a:txBody>
                    <a:bodyPr/>
                    <a:lstStyle/>
                    <a:p>
                      <a:pPr algn="ctr" fontAlgn="t"/>
                      <a:r>
                        <a:rPr lang="fr-BE" sz="1000" u="none" strike="noStrike" dirty="0"/>
                        <a:t>Objectif n° 12: Améliorer les performances en consommation d'eau</a:t>
                      </a:r>
                      <a:endParaRPr lang="fr-BE" sz="1000" b="0" i="0" u="none" strike="noStrike" dirty="0">
                        <a:solidFill>
                          <a:srgbClr val="000000"/>
                        </a:solidFill>
                        <a:latin typeface="Calibri"/>
                      </a:endParaRPr>
                    </a:p>
                  </a:txBody>
                  <a:tcPr marL="0" marR="0" marT="0" marB="0"/>
                </a:tc>
              </a:tr>
              <a:tr h="123665">
                <a:tc>
                  <a:txBody>
                    <a:bodyPr/>
                    <a:lstStyle/>
                    <a:p>
                      <a:pPr algn="ctr" fontAlgn="t"/>
                      <a:r>
                        <a:rPr lang="fr-BE" sz="1000" u="none" strike="noStrike" dirty="0"/>
                        <a:t>Objectif n° 13: Augmentation des achats écologiques de 1 %</a:t>
                      </a:r>
                      <a:endParaRPr lang="fr-BE" sz="1000" b="0" i="0" u="none" strike="noStrike" dirty="0">
                        <a:solidFill>
                          <a:srgbClr val="000000"/>
                        </a:solidFill>
                        <a:latin typeface="Calibri"/>
                      </a:endParaRPr>
                    </a:p>
                  </a:txBody>
                  <a:tcPr marL="0" marR="0" marT="0" marB="0"/>
                </a:tc>
              </a:tr>
            </a:tbl>
          </a:graphicData>
        </a:graphic>
      </p:graphicFrame>
      <p:sp>
        <p:nvSpPr>
          <p:cNvPr id="14" name="ZoneTexte 13"/>
          <p:cNvSpPr txBox="1"/>
          <p:nvPr/>
        </p:nvSpPr>
        <p:spPr>
          <a:xfrm>
            <a:off x="73625" y="8499683"/>
            <a:ext cx="4176464" cy="1061829"/>
          </a:xfrm>
          <a:prstGeom prst="rect">
            <a:avLst/>
          </a:prstGeom>
          <a:noFill/>
        </p:spPr>
        <p:txBody>
          <a:bodyPr wrap="square" rtlCol="0">
            <a:spAutoFit/>
          </a:bodyPr>
          <a:lstStyle/>
          <a:p>
            <a:r>
              <a:rPr lang="fr-BE" sz="900" dirty="0" smtClean="0"/>
              <a:t>Chez Droit et Devoir, les aspects les plus significatifs en matière d’environnement se retrouvent dans les activités suivantes : </a:t>
            </a:r>
          </a:p>
          <a:p>
            <a:pPr marL="171450" indent="-171450">
              <a:buFont typeface="Arial" pitchFamily="34" charset="0"/>
              <a:buChar char="•"/>
            </a:pPr>
            <a:r>
              <a:rPr lang="fr-BE" sz="900" dirty="0" smtClean="0"/>
              <a:t>Reconditionnement </a:t>
            </a:r>
            <a:r>
              <a:rPr lang="fr-BE" sz="900" dirty="0" smtClean="0"/>
              <a:t>et réparation du </a:t>
            </a:r>
            <a:r>
              <a:rPr lang="fr-BE" sz="900" dirty="0" smtClean="0"/>
              <a:t>matériel </a:t>
            </a:r>
            <a:r>
              <a:rPr lang="fr-BE" sz="900" dirty="0" smtClean="0"/>
              <a:t>informatique et revalorisation </a:t>
            </a:r>
            <a:r>
              <a:rPr lang="fr-BE" sz="900" dirty="0" smtClean="0"/>
              <a:t>du matériel informatique </a:t>
            </a:r>
            <a:r>
              <a:rPr lang="fr-BE" sz="900" dirty="0" smtClean="0"/>
              <a:t>déclassé</a:t>
            </a:r>
            <a:endParaRPr lang="fr-BE" sz="900" dirty="0" smtClean="0"/>
          </a:p>
          <a:p>
            <a:pPr marL="171450" indent="-171450">
              <a:buFont typeface="Arial" pitchFamily="34" charset="0"/>
              <a:buChar char="•"/>
            </a:pPr>
            <a:r>
              <a:rPr lang="fr-BE" sz="900" dirty="0" smtClean="0"/>
              <a:t>Tri des déchets informatiques en 6 parties (</a:t>
            </a:r>
            <a:r>
              <a:rPr lang="fr-BE" sz="900" dirty="0" err="1" smtClean="0"/>
              <a:t>floppy</a:t>
            </a:r>
            <a:r>
              <a:rPr lang="fr-BE" sz="900" dirty="0" smtClean="0"/>
              <a:t>, disque dur, carte riche, carte pauvre</a:t>
            </a:r>
            <a:r>
              <a:rPr lang="fr-BE" sz="900" dirty="0" smtClean="0"/>
              <a:t>,…)</a:t>
            </a:r>
          </a:p>
          <a:p>
            <a:pPr marL="171450" indent="-171450">
              <a:buFont typeface="Arial" pitchFamily="34" charset="0"/>
              <a:buChar char="•"/>
            </a:pPr>
            <a:r>
              <a:rPr lang="fr-BE" sz="900" dirty="0" smtClean="0"/>
              <a:t>Collecte et livraison des déchets EEE</a:t>
            </a:r>
            <a:endParaRPr lang="fr-BE" sz="900" dirty="0" smtClean="0"/>
          </a:p>
        </p:txBody>
      </p:sp>
      <p:sp>
        <p:nvSpPr>
          <p:cNvPr id="15" name="ZoneTexte 14"/>
          <p:cNvSpPr txBox="1"/>
          <p:nvPr/>
        </p:nvSpPr>
        <p:spPr>
          <a:xfrm>
            <a:off x="4437111" y="8121352"/>
            <a:ext cx="2304919" cy="1477328"/>
          </a:xfrm>
          <a:prstGeom prst="rect">
            <a:avLst/>
          </a:prstGeom>
          <a:noFill/>
        </p:spPr>
        <p:txBody>
          <a:bodyPr wrap="square" rtlCol="0">
            <a:spAutoFit/>
          </a:bodyPr>
          <a:lstStyle/>
          <a:p>
            <a:r>
              <a:rPr lang="fr-BE" sz="900" dirty="0" smtClean="0"/>
              <a:t>Pour évaluer les aspects significatifs en matière d’environnement de ses activités, Droit et Devoir utilise les critères « FLIPPO</a:t>
            </a:r>
            <a:r>
              <a:rPr lang="fr-BE" sz="900" baseline="30000" dirty="0" smtClean="0"/>
              <a:t>1</a:t>
            </a:r>
            <a:r>
              <a:rPr lang="fr-BE" sz="900" dirty="0" smtClean="0"/>
              <a:t> », c’est-ç-dire : </a:t>
            </a:r>
          </a:p>
          <a:p>
            <a:pPr>
              <a:buFont typeface="Arial" pitchFamily="34" charset="0"/>
              <a:buChar char="•"/>
            </a:pPr>
            <a:r>
              <a:rPr lang="fr-BE" sz="900" dirty="0" smtClean="0"/>
              <a:t> Flux de matière et de ressources mises en œuvre</a:t>
            </a:r>
          </a:p>
          <a:p>
            <a:pPr>
              <a:buFont typeface="Arial" pitchFamily="34" charset="0"/>
              <a:buChar char="•"/>
            </a:pPr>
            <a:r>
              <a:rPr lang="fr-BE" sz="900" dirty="0" smtClean="0"/>
              <a:t> législation : exigences légales</a:t>
            </a:r>
          </a:p>
          <a:p>
            <a:pPr>
              <a:buFont typeface="Arial" pitchFamily="34" charset="0"/>
              <a:buChar char="•"/>
            </a:pPr>
            <a:r>
              <a:rPr lang="fr-BE" sz="900" dirty="0"/>
              <a:t> </a:t>
            </a:r>
            <a:r>
              <a:rPr lang="fr-BE" sz="900" dirty="0" smtClean="0"/>
              <a:t>Impact sur l’environnement</a:t>
            </a:r>
          </a:p>
          <a:p>
            <a:pPr>
              <a:buFont typeface="Arial" pitchFamily="34" charset="0"/>
              <a:buChar char="•"/>
            </a:pPr>
            <a:r>
              <a:rPr lang="fr-BE" sz="900" dirty="0" smtClean="0"/>
              <a:t>Pratiques en vigueur au sein de l’entreprise</a:t>
            </a:r>
          </a:p>
          <a:p>
            <a:pPr>
              <a:buFont typeface="Arial" pitchFamily="34" charset="0"/>
              <a:buChar char="•"/>
            </a:pPr>
            <a:r>
              <a:rPr lang="fr-BE" sz="900" dirty="0"/>
              <a:t> </a:t>
            </a:r>
            <a:r>
              <a:rPr lang="fr-BE" sz="900" dirty="0" smtClean="0"/>
              <a:t>Opinions des travailleurs</a:t>
            </a:r>
            <a:endParaRPr lang="fr-BE" sz="900" dirty="0"/>
          </a:p>
        </p:txBody>
      </p:sp>
      <p:sp>
        <p:nvSpPr>
          <p:cNvPr id="12" name="ZoneTexte 11"/>
          <p:cNvSpPr txBox="1"/>
          <p:nvPr/>
        </p:nvSpPr>
        <p:spPr>
          <a:xfrm>
            <a:off x="4221088" y="9582998"/>
            <a:ext cx="2636913" cy="338554"/>
          </a:xfrm>
          <a:prstGeom prst="rect">
            <a:avLst/>
          </a:prstGeom>
          <a:noFill/>
        </p:spPr>
        <p:txBody>
          <a:bodyPr wrap="square" rtlCol="0">
            <a:spAutoFit/>
          </a:bodyPr>
          <a:lstStyle/>
          <a:p>
            <a:r>
              <a:rPr lang="fr-BE" sz="800" baseline="30000" dirty="0" smtClean="0"/>
              <a:t>1 </a:t>
            </a:r>
            <a:r>
              <a:rPr lang="fr-BE" sz="800" dirty="0" smtClean="0"/>
              <a:t>: L’explication de la méthode FLIPO est disponible auprès de Ressources </a:t>
            </a:r>
            <a:r>
              <a:rPr lang="fr-BE" sz="800" dirty="0" err="1" smtClean="0"/>
              <a:t>asbl</a:t>
            </a:r>
            <a:endParaRPr lang="fr-BE" sz="800" dirty="0"/>
          </a:p>
        </p:txBody>
      </p:sp>
      <p:sp>
        <p:nvSpPr>
          <p:cNvPr id="16" name="Espace réservé du numéro de diapositive 15"/>
          <p:cNvSpPr>
            <a:spLocks noGrp="1"/>
          </p:cNvSpPr>
          <p:nvPr>
            <p:ph type="sldNum" sz="quarter" idx="12"/>
          </p:nvPr>
        </p:nvSpPr>
        <p:spPr/>
        <p:txBody>
          <a:bodyPr/>
          <a:lstStyle/>
          <a:p>
            <a:fld id="{B62D6304-4E4A-4AB6-B302-EE903FEE9E06}" type="slidenum">
              <a:rPr lang="fr-BE" smtClean="0"/>
              <a:pPr/>
              <a:t>4</a:t>
            </a:fld>
            <a:endParaRPr lang="fr-BE"/>
          </a:p>
        </p:txBody>
      </p:sp>
      <p:sp>
        <p:nvSpPr>
          <p:cNvPr id="17" name="ZoneTexte 16"/>
          <p:cNvSpPr txBox="1"/>
          <p:nvPr/>
        </p:nvSpPr>
        <p:spPr>
          <a:xfrm>
            <a:off x="6308305" y="6046591"/>
            <a:ext cx="351638" cy="276999"/>
          </a:xfrm>
          <a:prstGeom prst="rect">
            <a:avLst/>
          </a:prstGeom>
          <a:noFill/>
        </p:spPr>
        <p:txBody>
          <a:bodyPr wrap="square" rtlCol="0">
            <a:spAutoFit/>
          </a:bodyPr>
          <a:lstStyle/>
          <a:p>
            <a:r>
              <a:rPr lang="fr-BE" sz="1200" dirty="0" smtClean="0">
                <a:solidFill>
                  <a:schemeClr val="accent6"/>
                </a:solidFill>
                <a:sym typeface="Wingdings" pitchFamily="2" charset="2"/>
              </a:rPr>
              <a:t></a:t>
            </a:r>
          </a:p>
        </p:txBody>
      </p:sp>
      <p:sp>
        <p:nvSpPr>
          <p:cNvPr id="18" name="ZoneTexte 17"/>
          <p:cNvSpPr txBox="1"/>
          <p:nvPr/>
        </p:nvSpPr>
        <p:spPr>
          <a:xfrm>
            <a:off x="6308305" y="6203729"/>
            <a:ext cx="351638" cy="276999"/>
          </a:xfrm>
          <a:prstGeom prst="rect">
            <a:avLst/>
          </a:prstGeom>
          <a:noFill/>
        </p:spPr>
        <p:txBody>
          <a:bodyPr wrap="square" rtlCol="0">
            <a:spAutoFit/>
          </a:bodyPr>
          <a:lstStyle/>
          <a:p>
            <a:r>
              <a:rPr lang="fr-BE" sz="1200" dirty="0" smtClean="0">
                <a:solidFill>
                  <a:srgbClr val="00B050"/>
                </a:solidFill>
                <a:sym typeface="Wingdings" pitchFamily="2" charset="2"/>
              </a:rPr>
              <a:t></a:t>
            </a:r>
          </a:p>
        </p:txBody>
      </p:sp>
      <p:sp>
        <p:nvSpPr>
          <p:cNvPr id="19" name="ZoneTexte 18"/>
          <p:cNvSpPr txBox="1"/>
          <p:nvPr/>
        </p:nvSpPr>
        <p:spPr>
          <a:xfrm>
            <a:off x="6308305" y="6352120"/>
            <a:ext cx="351638" cy="276999"/>
          </a:xfrm>
          <a:prstGeom prst="rect">
            <a:avLst/>
          </a:prstGeom>
          <a:noFill/>
        </p:spPr>
        <p:txBody>
          <a:bodyPr wrap="square" rtlCol="0">
            <a:spAutoFit/>
          </a:bodyPr>
          <a:lstStyle/>
          <a:p>
            <a:r>
              <a:rPr lang="fr-BE" sz="1200" dirty="0" smtClean="0">
                <a:solidFill>
                  <a:srgbClr val="00B050"/>
                </a:solidFill>
                <a:sym typeface="Wingdings" pitchFamily="2" charset="2"/>
              </a:rPr>
              <a:t></a:t>
            </a:r>
          </a:p>
        </p:txBody>
      </p:sp>
      <p:sp>
        <p:nvSpPr>
          <p:cNvPr id="20" name="ZoneTexte 19"/>
          <p:cNvSpPr txBox="1"/>
          <p:nvPr/>
        </p:nvSpPr>
        <p:spPr>
          <a:xfrm>
            <a:off x="6308305" y="6505461"/>
            <a:ext cx="351638" cy="276999"/>
          </a:xfrm>
          <a:prstGeom prst="rect">
            <a:avLst/>
          </a:prstGeom>
          <a:noFill/>
        </p:spPr>
        <p:txBody>
          <a:bodyPr wrap="square" rtlCol="0">
            <a:spAutoFit/>
          </a:bodyPr>
          <a:lstStyle/>
          <a:p>
            <a:r>
              <a:rPr lang="fr-BE" sz="1200" dirty="0" smtClean="0">
                <a:solidFill>
                  <a:schemeClr val="accent6"/>
                </a:solidFill>
                <a:sym typeface="Wingdings" pitchFamily="2" charset="2"/>
              </a:rPr>
              <a:t></a:t>
            </a:r>
          </a:p>
        </p:txBody>
      </p:sp>
      <p:sp>
        <p:nvSpPr>
          <p:cNvPr id="21" name="ZoneTexte 20"/>
          <p:cNvSpPr txBox="1"/>
          <p:nvPr/>
        </p:nvSpPr>
        <p:spPr>
          <a:xfrm>
            <a:off x="6308305" y="6662965"/>
            <a:ext cx="351638" cy="276999"/>
          </a:xfrm>
          <a:prstGeom prst="rect">
            <a:avLst/>
          </a:prstGeom>
          <a:noFill/>
        </p:spPr>
        <p:txBody>
          <a:bodyPr wrap="square" rtlCol="0">
            <a:spAutoFit/>
          </a:bodyPr>
          <a:lstStyle/>
          <a:p>
            <a:r>
              <a:rPr lang="fr-BE" sz="1200" dirty="0" smtClean="0">
                <a:solidFill>
                  <a:srgbClr val="00B050"/>
                </a:solidFill>
                <a:sym typeface="Wingdings" pitchFamily="2" charset="2"/>
              </a:rPr>
              <a:t></a:t>
            </a:r>
          </a:p>
        </p:txBody>
      </p:sp>
      <p:sp>
        <p:nvSpPr>
          <p:cNvPr id="22" name="ZoneTexte 21"/>
          <p:cNvSpPr txBox="1"/>
          <p:nvPr/>
        </p:nvSpPr>
        <p:spPr>
          <a:xfrm>
            <a:off x="6308305" y="6808050"/>
            <a:ext cx="351638" cy="276999"/>
          </a:xfrm>
          <a:prstGeom prst="rect">
            <a:avLst/>
          </a:prstGeom>
          <a:noFill/>
        </p:spPr>
        <p:txBody>
          <a:bodyPr wrap="square" rtlCol="0">
            <a:spAutoFit/>
          </a:bodyPr>
          <a:lstStyle/>
          <a:p>
            <a:r>
              <a:rPr lang="fr-BE" sz="1200" dirty="0" smtClean="0">
                <a:solidFill>
                  <a:srgbClr val="00B050"/>
                </a:solidFill>
                <a:sym typeface="Wingdings" pitchFamily="2" charset="2"/>
              </a:rPr>
              <a:t></a:t>
            </a:r>
          </a:p>
        </p:txBody>
      </p:sp>
      <p:sp>
        <p:nvSpPr>
          <p:cNvPr id="23" name="ZoneTexte 22"/>
          <p:cNvSpPr txBox="1"/>
          <p:nvPr/>
        </p:nvSpPr>
        <p:spPr>
          <a:xfrm>
            <a:off x="6308305" y="6960450"/>
            <a:ext cx="351638" cy="276999"/>
          </a:xfrm>
          <a:prstGeom prst="rect">
            <a:avLst/>
          </a:prstGeom>
          <a:noFill/>
        </p:spPr>
        <p:txBody>
          <a:bodyPr wrap="square" rtlCol="0">
            <a:spAutoFit/>
          </a:bodyPr>
          <a:lstStyle/>
          <a:p>
            <a:r>
              <a:rPr lang="fr-BE" sz="1200" dirty="0" smtClean="0">
                <a:solidFill>
                  <a:srgbClr val="00B050"/>
                </a:solidFill>
                <a:sym typeface="Wingdings" pitchFamily="2" charset="2"/>
              </a:rPr>
              <a:t></a:t>
            </a:r>
          </a:p>
        </p:txBody>
      </p:sp>
      <p:sp>
        <p:nvSpPr>
          <p:cNvPr id="24" name="ZoneTexte 23"/>
          <p:cNvSpPr txBox="1"/>
          <p:nvPr/>
        </p:nvSpPr>
        <p:spPr>
          <a:xfrm>
            <a:off x="6309320" y="7116958"/>
            <a:ext cx="351638" cy="276999"/>
          </a:xfrm>
          <a:prstGeom prst="rect">
            <a:avLst/>
          </a:prstGeom>
          <a:noFill/>
        </p:spPr>
        <p:txBody>
          <a:bodyPr wrap="square" rtlCol="0">
            <a:spAutoFit/>
          </a:bodyPr>
          <a:lstStyle/>
          <a:p>
            <a:r>
              <a:rPr lang="fr-BE" sz="1200" dirty="0" smtClean="0">
                <a:solidFill>
                  <a:srgbClr val="FF0000"/>
                </a:solidFill>
                <a:sym typeface="Wingdings" pitchFamily="2" charset="2"/>
              </a:rPr>
              <a:t></a:t>
            </a:r>
          </a:p>
        </p:txBody>
      </p:sp>
      <p:sp>
        <p:nvSpPr>
          <p:cNvPr id="25" name="ZoneTexte 24"/>
          <p:cNvSpPr txBox="1"/>
          <p:nvPr/>
        </p:nvSpPr>
        <p:spPr>
          <a:xfrm>
            <a:off x="6309320" y="7268289"/>
            <a:ext cx="351638" cy="276999"/>
          </a:xfrm>
          <a:prstGeom prst="rect">
            <a:avLst/>
          </a:prstGeom>
          <a:noFill/>
        </p:spPr>
        <p:txBody>
          <a:bodyPr wrap="square" rtlCol="0">
            <a:spAutoFit/>
          </a:bodyPr>
          <a:lstStyle/>
          <a:p>
            <a:r>
              <a:rPr lang="fr-BE" sz="1200" dirty="0" smtClean="0">
                <a:solidFill>
                  <a:srgbClr val="00B050"/>
                </a:solidFill>
                <a:sym typeface="Wingdings" pitchFamily="2" charset="2"/>
              </a:rPr>
              <a:t></a:t>
            </a:r>
          </a:p>
        </p:txBody>
      </p:sp>
      <p:sp>
        <p:nvSpPr>
          <p:cNvPr id="26" name="ZoneTexte 25"/>
          <p:cNvSpPr txBox="1"/>
          <p:nvPr/>
        </p:nvSpPr>
        <p:spPr>
          <a:xfrm>
            <a:off x="6309320" y="7412305"/>
            <a:ext cx="351638" cy="276999"/>
          </a:xfrm>
          <a:prstGeom prst="rect">
            <a:avLst/>
          </a:prstGeom>
          <a:noFill/>
        </p:spPr>
        <p:txBody>
          <a:bodyPr wrap="square" rtlCol="0">
            <a:spAutoFit/>
          </a:bodyPr>
          <a:lstStyle/>
          <a:p>
            <a:r>
              <a:rPr lang="fr-BE" sz="1200" dirty="0" smtClean="0">
                <a:solidFill>
                  <a:schemeClr val="accent6"/>
                </a:solidFill>
                <a:sym typeface="Wingdings" pitchFamily="2" charset="2"/>
              </a:rPr>
              <a:t></a:t>
            </a:r>
          </a:p>
        </p:txBody>
      </p:sp>
      <p:sp>
        <p:nvSpPr>
          <p:cNvPr id="27" name="ZoneTexte 26"/>
          <p:cNvSpPr txBox="1"/>
          <p:nvPr/>
        </p:nvSpPr>
        <p:spPr>
          <a:xfrm>
            <a:off x="6309320" y="7577124"/>
            <a:ext cx="351638" cy="276999"/>
          </a:xfrm>
          <a:prstGeom prst="rect">
            <a:avLst/>
          </a:prstGeom>
          <a:noFill/>
        </p:spPr>
        <p:txBody>
          <a:bodyPr wrap="square" rtlCol="0">
            <a:spAutoFit/>
          </a:bodyPr>
          <a:lstStyle/>
          <a:p>
            <a:r>
              <a:rPr lang="fr-BE" sz="1200" dirty="0" smtClean="0">
                <a:solidFill>
                  <a:srgbClr val="00B050"/>
                </a:solidFill>
                <a:sym typeface="Wingdings" pitchFamily="2" charset="2"/>
              </a:rPr>
              <a:t></a:t>
            </a:r>
          </a:p>
        </p:txBody>
      </p:sp>
      <p:sp>
        <p:nvSpPr>
          <p:cNvPr id="28" name="ZoneTexte 27"/>
          <p:cNvSpPr txBox="1"/>
          <p:nvPr/>
        </p:nvSpPr>
        <p:spPr>
          <a:xfrm>
            <a:off x="6309320" y="7721140"/>
            <a:ext cx="351638" cy="276999"/>
          </a:xfrm>
          <a:prstGeom prst="rect">
            <a:avLst/>
          </a:prstGeom>
          <a:noFill/>
        </p:spPr>
        <p:txBody>
          <a:bodyPr wrap="square" rtlCol="0">
            <a:spAutoFit/>
          </a:bodyPr>
          <a:lstStyle/>
          <a:p>
            <a:r>
              <a:rPr lang="fr-BE" sz="1200" dirty="0" smtClean="0">
                <a:solidFill>
                  <a:srgbClr val="FF0000"/>
                </a:solidFill>
                <a:sym typeface="Wingdings" pitchFamily="2" charset="2"/>
              </a:rPr>
              <a:t></a:t>
            </a:r>
          </a:p>
        </p:txBody>
      </p:sp>
      <p:sp>
        <p:nvSpPr>
          <p:cNvPr id="29" name="ZoneTexte 28"/>
          <p:cNvSpPr txBox="1"/>
          <p:nvPr/>
        </p:nvSpPr>
        <p:spPr>
          <a:xfrm>
            <a:off x="6309320" y="7879786"/>
            <a:ext cx="351638" cy="276999"/>
          </a:xfrm>
          <a:prstGeom prst="rect">
            <a:avLst/>
          </a:prstGeom>
          <a:noFill/>
        </p:spPr>
        <p:txBody>
          <a:bodyPr wrap="square" rtlCol="0">
            <a:spAutoFit/>
          </a:bodyPr>
          <a:lstStyle/>
          <a:p>
            <a:r>
              <a:rPr lang="fr-BE" sz="1200" dirty="0" smtClean="0">
                <a:solidFill>
                  <a:srgbClr val="00B050"/>
                </a:solidFill>
                <a:sym typeface="Wingdings" pitchFamily="2" charset="2"/>
              </a:rPr>
              <a:t></a:t>
            </a:r>
          </a:p>
        </p:txBody>
      </p:sp>
      <p:grpSp>
        <p:nvGrpSpPr>
          <p:cNvPr id="33" name="Groupe 32"/>
          <p:cNvGrpSpPr/>
          <p:nvPr/>
        </p:nvGrpSpPr>
        <p:grpSpPr>
          <a:xfrm>
            <a:off x="260647" y="8049344"/>
            <a:ext cx="2592289" cy="400110"/>
            <a:chOff x="260647" y="9530804"/>
            <a:chExt cx="2592289" cy="400110"/>
          </a:xfrm>
        </p:grpSpPr>
        <p:sp>
          <p:nvSpPr>
            <p:cNvPr id="30" name="ZoneTexte 29"/>
            <p:cNvSpPr txBox="1"/>
            <p:nvPr/>
          </p:nvSpPr>
          <p:spPr>
            <a:xfrm>
              <a:off x="260647" y="9530804"/>
              <a:ext cx="948429" cy="400110"/>
            </a:xfrm>
            <a:prstGeom prst="rect">
              <a:avLst/>
            </a:prstGeom>
            <a:noFill/>
          </p:spPr>
          <p:txBody>
            <a:bodyPr wrap="square" rtlCol="0">
              <a:spAutoFit/>
            </a:bodyPr>
            <a:lstStyle/>
            <a:p>
              <a:r>
                <a:rPr lang="fr-BE" sz="1200" dirty="0" smtClean="0">
                  <a:solidFill>
                    <a:schemeClr val="accent6"/>
                  </a:solidFill>
                  <a:sym typeface="Wingdings" pitchFamily="2" charset="2"/>
                </a:rPr>
                <a:t> </a:t>
              </a:r>
              <a:r>
                <a:rPr lang="fr-BE" sz="800" dirty="0" smtClean="0">
                  <a:solidFill>
                    <a:schemeClr val="accent6"/>
                  </a:solidFill>
                  <a:sym typeface="Wingdings" pitchFamily="2" charset="2"/>
                </a:rPr>
                <a:t>Réalisé partiellement</a:t>
              </a:r>
            </a:p>
          </p:txBody>
        </p:sp>
        <p:sp>
          <p:nvSpPr>
            <p:cNvPr id="31" name="ZoneTexte 30"/>
            <p:cNvSpPr txBox="1"/>
            <p:nvPr/>
          </p:nvSpPr>
          <p:spPr>
            <a:xfrm>
              <a:off x="1986038" y="9576827"/>
              <a:ext cx="866898" cy="276999"/>
            </a:xfrm>
            <a:prstGeom prst="rect">
              <a:avLst/>
            </a:prstGeom>
            <a:noFill/>
          </p:spPr>
          <p:txBody>
            <a:bodyPr wrap="square" rtlCol="0">
              <a:spAutoFit/>
            </a:bodyPr>
            <a:lstStyle/>
            <a:p>
              <a:r>
                <a:rPr lang="fr-BE" sz="1200" dirty="0" smtClean="0">
                  <a:solidFill>
                    <a:srgbClr val="FF0000"/>
                  </a:solidFill>
                  <a:sym typeface="Wingdings" pitchFamily="2" charset="2"/>
                </a:rPr>
                <a:t> </a:t>
              </a:r>
              <a:r>
                <a:rPr lang="fr-BE" sz="800" dirty="0" smtClean="0">
                  <a:solidFill>
                    <a:srgbClr val="FF0000"/>
                  </a:solidFill>
                  <a:sym typeface="Wingdings" pitchFamily="2" charset="2"/>
                </a:rPr>
                <a:t>Non réalisé</a:t>
              </a:r>
            </a:p>
          </p:txBody>
        </p:sp>
        <p:sp>
          <p:nvSpPr>
            <p:cNvPr id="32" name="ZoneTexte 31"/>
            <p:cNvSpPr txBox="1"/>
            <p:nvPr/>
          </p:nvSpPr>
          <p:spPr>
            <a:xfrm>
              <a:off x="1172538" y="9592359"/>
              <a:ext cx="717278" cy="276999"/>
            </a:xfrm>
            <a:prstGeom prst="rect">
              <a:avLst/>
            </a:prstGeom>
            <a:noFill/>
          </p:spPr>
          <p:txBody>
            <a:bodyPr wrap="square" rtlCol="0">
              <a:spAutoFit/>
            </a:bodyPr>
            <a:lstStyle/>
            <a:p>
              <a:r>
                <a:rPr lang="fr-BE" sz="1200" dirty="0" smtClean="0">
                  <a:solidFill>
                    <a:srgbClr val="00B050"/>
                  </a:solidFill>
                  <a:sym typeface="Wingdings" pitchFamily="2" charset="2"/>
                </a:rPr>
                <a:t> </a:t>
              </a:r>
              <a:r>
                <a:rPr lang="fr-BE" sz="800" dirty="0">
                  <a:solidFill>
                    <a:srgbClr val="00B050"/>
                  </a:solidFill>
                  <a:sym typeface="Wingdings" pitchFamily="2" charset="2"/>
                </a:rPr>
                <a:t>R</a:t>
              </a:r>
              <a:r>
                <a:rPr lang="fr-BE" sz="800" dirty="0" smtClean="0">
                  <a:solidFill>
                    <a:srgbClr val="00B050"/>
                  </a:solidFill>
                  <a:sym typeface="Wingdings" pitchFamily="2" charset="2"/>
                </a:rPr>
                <a:t>éalisé</a:t>
              </a:r>
              <a:endParaRPr lang="fr-BE" sz="800" dirty="0" smtClean="0">
                <a:solidFill>
                  <a:srgbClr val="00B050"/>
                </a:solidFill>
                <a:sym typeface="Wingdings" pitchFamily="2" charset="2"/>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 y="0"/>
            <a:ext cx="6858000" cy="1496616"/>
            <a:chOff x="1" y="0"/>
            <a:chExt cx="6858000" cy="1496616"/>
          </a:xfrm>
        </p:grpSpPr>
        <p:grpSp>
          <p:nvGrpSpPr>
            <p:cNvPr id="3" name="Groupe 4">
              <a:extLst>
                <a:ext uri="{FF2B5EF4-FFF2-40B4-BE49-F238E27FC236}">
                  <a16:creationId xmlns:xdr="http://schemas.openxmlformats.org/drawingml/2006/spreadsheetDrawing" xmlns:a16="http://schemas.microsoft.com/office/drawing/2014/main" xmlns="" xmlns:lc="http://schemas.openxmlformats.org/drawingml/2006/lockedCanvas" id="{00000000-0008-0000-0000-00001D000000}"/>
                </a:ext>
              </a:extLst>
            </p:cNvPr>
            <p:cNvGrpSpPr>
              <a:grpSpLocks/>
            </p:cNvGrpSpPr>
            <p:nvPr/>
          </p:nvGrpSpPr>
          <p:grpSpPr bwMode="auto">
            <a:xfrm>
              <a:off x="1" y="0"/>
              <a:ext cx="6858000" cy="1496616"/>
              <a:chOff x="0" y="0"/>
              <a:chExt cx="7550826" cy="1876425"/>
            </a:xfrm>
          </p:grpSpPr>
          <p:sp>
            <p:nvSpPr>
              <p:cNvPr id="5" name="Freeform 7">
                <a:extLst>
                  <a:ext uri="{FF2B5EF4-FFF2-40B4-BE49-F238E27FC236}">
                    <a16:creationId xmlns:xdr="http://schemas.openxmlformats.org/drawingml/2006/spreadsheetDrawing" xmlns:a16="http://schemas.microsoft.com/office/drawing/2014/main" xmlns="" xmlns:lc="http://schemas.openxmlformats.org/drawingml/2006/lockedCanvas" id="{00000000-0008-0000-0000-00001F000000}"/>
                  </a:ext>
                </a:extLst>
              </p:cNvPr>
              <p:cNvSpPr>
                <a:spLocks/>
              </p:cNvSpPr>
              <p:nvPr/>
            </p:nvSpPr>
            <p:spPr bwMode="auto">
              <a:xfrm>
                <a:off x="0" y="0"/>
                <a:ext cx="7543800" cy="1812926"/>
              </a:xfrm>
              <a:custGeom>
                <a:avLst/>
                <a:gdLst>
                  <a:gd name="T0" fmla="*/ 0 w 2448"/>
                  <a:gd name="T1" fmla="*/ 0 h 650"/>
                  <a:gd name="T2" fmla="*/ 0 w 2448"/>
                  <a:gd name="T3" fmla="*/ 2147483647 h 650"/>
                  <a:gd name="T4" fmla="*/ 2147483647 w 2448"/>
                  <a:gd name="T5" fmla="*/ 2147483647 h 650"/>
                  <a:gd name="T6" fmla="*/ 2147483647 w 2448"/>
                  <a:gd name="T7" fmla="*/ 0 h 650"/>
                  <a:gd name="T8" fmla="*/ 0 w 2448"/>
                  <a:gd name="T9" fmla="*/ 0 h 650"/>
                  <a:gd name="T10" fmla="*/ 0 60000 65536"/>
                  <a:gd name="T11" fmla="*/ 0 60000 65536"/>
                  <a:gd name="T12" fmla="*/ 0 60000 65536"/>
                  <a:gd name="T13" fmla="*/ 0 60000 65536"/>
                  <a:gd name="T14" fmla="*/ 0 60000 65536"/>
                  <a:gd name="T15" fmla="*/ 0 w 2448"/>
                  <a:gd name="T16" fmla="*/ 0 h 650"/>
                  <a:gd name="T17" fmla="*/ 2448 w 2448"/>
                  <a:gd name="T18" fmla="*/ 650 h 650"/>
                </a:gdLst>
                <a:ahLst/>
                <a:cxnLst>
                  <a:cxn ang="T10">
                    <a:pos x="T0" y="T1"/>
                  </a:cxn>
                  <a:cxn ang="T11">
                    <a:pos x="T2" y="T3"/>
                  </a:cxn>
                  <a:cxn ang="T12">
                    <a:pos x="T4" y="T5"/>
                  </a:cxn>
                  <a:cxn ang="T13">
                    <a:pos x="T6" y="T7"/>
                  </a:cxn>
                  <a:cxn ang="T14">
                    <a:pos x="T8" y="T9"/>
                  </a:cxn>
                </a:cxnLst>
                <a:rect l="T15" t="T16" r="T17" b="T18"/>
                <a:pathLst>
                  <a:path w="2448" h="650">
                    <a:moveTo>
                      <a:pt x="0" y="0"/>
                    </a:moveTo>
                    <a:cubicBezTo>
                      <a:pt x="0" y="650"/>
                      <a:pt x="0" y="650"/>
                      <a:pt x="0" y="650"/>
                    </a:cubicBezTo>
                    <a:cubicBezTo>
                      <a:pt x="914" y="423"/>
                      <a:pt x="1786" y="414"/>
                      <a:pt x="2448" y="466"/>
                    </a:cubicBezTo>
                    <a:cubicBezTo>
                      <a:pt x="2448" y="0"/>
                      <a:pt x="2448" y="0"/>
                      <a:pt x="2448" y="0"/>
                    </a:cubicBezTo>
                    <a:lnTo>
                      <a:pt x="0" y="0"/>
                    </a:lnTo>
                    <a:close/>
                  </a:path>
                </a:pathLst>
              </a:custGeom>
              <a:gradFill rotWithShape="1">
                <a:gsLst>
                  <a:gs pos="0">
                    <a:srgbClr val="DDEBCF"/>
                  </a:gs>
                  <a:gs pos="50000">
                    <a:srgbClr val="9CB86E"/>
                  </a:gs>
                  <a:gs pos="100000">
                    <a:srgbClr val="156B13"/>
                  </a:gs>
                </a:gsLst>
                <a:path path="rect">
                  <a:fillToRect l="100000" t="100000"/>
                </a:path>
              </a:gradFill>
              <a:ln w="9525">
                <a:noFill/>
                <a:round/>
                <a:headEnd/>
                <a:tailEnd/>
              </a:ln>
            </p:spPr>
          </p:sp>
          <p:grpSp>
            <p:nvGrpSpPr>
              <p:cNvPr id="6" name="Groupe 5">
                <a:extLst>
                  <a:ext uri="{FF2B5EF4-FFF2-40B4-BE49-F238E27FC236}">
                    <a16:creationId xmlns:xdr="http://schemas.openxmlformats.org/drawingml/2006/spreadsheetDrawing" xmlns:a16="http://schemas.microsoft.com/office/drawing/2014/main" xmlns="" xmlns:lc="http://schemas.openxmlformats.org/drawingml/2006/lockedCanvas" id="{00000000-0008-0000-0000-000020000000}"/>
                  </a:ext>
                </a:extLst>
              </p:cNvPr>
              <p:cNvGrpSpPr>
                <a:grpSpLocks/>
              </p:cNvGrpSpPr>
              <p:nvPr/>
            </p:nvGrpSpPr>
            <p:grpSpPr bwMode="auto">
              <a:xfrm>
                <a:off x="7026" y="923925"/>
                <a:ext cx="7543800" cy="952500"/>
                <a:chOff x="7026" y="923925"/>
                <a:chExt cx="7543800" cy="952500"/>
              </a:xfrm>
            </p:grpSpPr>
            <p:sp>
              <p:nvSpPr>
                <p:cNvPr id="7" name="Freeform 8">
                  <a:extLst>
                    <a:ext uri="{FF2B5EF4-FFF2-40B4-BE49-F238E27FC236}">
                      <a16:creationId xmlns:xdr="http://schemas.openxmlformats.org/drawingml/2006/spreadsheetDrawing" xmlns:a16="http://schemas.microsoft.com/office/drawing/2014/main" xmlns="" xmlns:lc="http://schemas.openxmlformats.org/drawingml/2006/lockedCanvas" id="{00000000-0008-0000-0000-000021000000}"/>
                    </a:ext>
                  </a:extLst>
                </p:cNvPr>
                <p:cNvSpPr>
                  <a:spLocks/>
                </p:cNvSpPr>
                <p:nvPr/>
              </p:nvSpPr>
              <p:spPr bwMode="auto">
                <a:xfrm>
                  <a:off x="7026" y="923925"/>
                  <a:ext cx="7543800" cy="730250"/>
                </a:xfrm>
                <a:custGeom>
                  <a:avLst/>
                  <a:gdLst>
                    <a:gd name="T0" fmla="*/ 2147483647 w 2448"/>
                    <a:gd name="T1" fmla="*/ 668418096 h 238"/>
                    <a:gd name="T2" fmla="*/ 0 w 2448"/>
                    <a:gd name="T3" fmla="*/ 2147483647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2448" y="71"/>
                      </a:moveTo>
                      <a:cubicBezTo>
                        <a:pt x="1835" y="12"/>
                        <a:pt x="939" y="0"/>
                        <a:pt x="0" y="238"/>
                      </a:cubicBezTo>
                    </a:path>
                  </a:pathLst>
                </a:custGeom>
                <a:noFill/>
                <a:ln w="6335">
                  <a:solidFill>
                    <a:srgbClr val="EFB32F"/>
                  </a:solidFill>
                  <a:miter lim="800000"/>
                  <a:headEnd/>
                  <a:tailEnd/>
                </a:ln>
              </p:spPr>
            </p:sp>
            <p:sp>
              <p:nvSpPr>
                <p:cNvPr id="8" name="Freeform 9">
                  <a:extLst>
                    <a:ext uri="{FF2B5EF4-FFF2-40B4-BE49-F238E27FC236}">
                      <a16:creationId xmlns:xdr="http://schemas.openxmlformats.org/drawingml/2006/spreadsheetDrawing" xmlns:a16="http://schemas.microsoft.com/office/drawing/2014/main" xmlns="" xmlns:lc="http://schemas.openxmlformats.org/drawingml/2006/lockedCanvas" id="{00000000-0008-0000-0000-000022000000}"/>
                    </a:ext>
                  </a:extLst>
                </p:cNvPr>
                <p:cNvSpPr>
                  <a:spLocks/>
                </p:cNvSpPr>
                <p:nvPr/>
              </p:nvSpPr>
              <p:spPr bwMode="auto">
                <a:xfrm>
                  <a:off x="7026" y="1038225"/>
                  <a:ext cx="7543800" cy="717550"/>
                </a:xfrm>
                <a:custGeom>
                  <a:avLst/>
                  <a:gdLst>
                    <a:gd name="T0" fmla="*/ 0 w 2448"/>
                    <a:gd name="T1" fmla="*/ 2147483647 h 237"/>
                    <a:gd name="T2" fmla="*/ 2147483647 w 2448"/>
                    <a:gd name="T3" fmla="*/ 687494658 h 237"/>
                    <a:gd name="T4" fmla="*/ 0 60000 65536"/>
                    <a:gd name="T5" fmla="*/ 0 60000 65536"/>
                    <a:gd name="T6" fmla="*/ 0 w 2448"/>
                    <a:gd name="T7" fmla="*/ 0 h 237"/>
                    <a:gd name="T8" fmla="*/ 2448 w 2448"/>
                    <a:gd name="T9" fmla="*/ 237 h 237"/>
                  </a:gdLst>
                  <a:ahLst/>
                  <a:cxnLst>
                    <a:cxn ang="T4">
                      <a:pos x="T0" y="T1"/>
                    </a:cxn>
                    <a:cxn ang="T5">
                      <a:pos x="T2" y="T3"/>
                    </a:cxn>
                  </a:cxnLst>
                  <a:rect l="T6" t="T7" r="T8" b="T9"/>
                  <a:pathLst>
                    <a:path w="2448" h="237">
                      <a:moveTo>
                        <a:pt x="0" y="237"/>
                      </a:moveTo>
                      <a:cubicBezTo>
                        <a:pt x="940" y="0"/>
                        <a:pt x="1835" y="15"/>
                        <a:pt x="2448" y="75"/>
                      </a:cubicBezTo>
                    </a:path>
                  </a:pathLst>
                </a:custGeom>
                <a:noFill/>
                <a:ln w="6335">
                  <a:solidFill>
                    <a:srgbClr val="FFFFFE"/>
                  </a:solidFill>
                  <a:miter lim="800000"/>
                  <a:headEnd/>
                  <a:tailEnd/>
                </a:ln>
              </p:spPr>
            </p:sp>
            <p:sp>
              <p:nvSpPr>
                <p:cNvPr id="9" name="Freeform 10">
                  <a:extLst>
                    <a:ext uri="{FF2B5EF4-FFF2-40B4-BE49-F238E27FC236}">
                      <a16:creationId xmlns:xdr="http://schemas.openxmlformats.org/drawingml/2006/spreadsheetDrawing" xmlns:a16="http://schemas.microsoft.com/office/drawing/2014/main" xmlns="" xmlns:lc="http://schemas.openxmlformats.org/drawingml/2006/lockedCanvas" id="{00000000-0008-0000-0000-000023000000}"/>
                    </a:ext>
                  </a:extLst>
                </p:cNvPr>
                <p:cNvSpPr>
                  <a:spLocks/>
                </p:cNvSpPr>
                <p:nvPr/>
              </p:nvSpPr>
              <p:spPr bwMode="auto">
                <a:xfrm>
                  <a:off x="7026" y="1158875"/>
                  <a:ext cx="7543800" cy="717550"/>
                </a:xfrm>
                <a:custGeom>
                  <a:avLst/>
                  <a:gdLst>
                    <a:gd name="T0" fmla="*/ 0 w 2448"/>
                    <a:gd name="T1" fmla="*/ 2147483647 h 238"/>
                    <a:gd name="T2" fmla="*/ 2147483647 w 2448"/>
                    <a:gd name="T3" fmla="*/ 636279950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0" y="238"/>
                      </a:moveTo>
                      <a:cubicBezTo>
                        <a:pt x="939" y="0"/>
                        <a:pt x="1834" y="12"/>
                        <a:pt x="2448" y="70"/>
                      </a:cubicBezTo>
                    </a:path>
                  </a:pathLst>
                </a:custGeom>
                <a:noFill/>
                <a:ln w="6335">
                  <a:solidFill>
                    <a:srgbClr val="EFB32F"/>
                  </a:solidFill>
                  <a:miter lim="800000"/>
                  <a:headEnd/>
                  <a:tailEnd/>
                </a:ln>
              </p:spPr>
            </p:sp>
          </p:grpSp>
        </p:grpSp>
        <p:pic>
          <p:nvPicPr>
            <p:cNvPr id="4" name="Image 3" descr="logo-rectifié.gif">
              <a:extLst>
                <a:ext uri="{FF2B5EF4-FFF2-40B4-BE49-F238E27FC236}">
                  <a16:creationId xmlns:xdr="http://schemas.openxmlformats.org/drawingml/2006/spreadsheetDrawing" xmlns:a16="http://schemas.microsoft.com/office/drawing/2014/main" xmlns="" xmlns:lc="http://schemas.openxmlformats.org/drawingml/2006/lockedCanvas" id="{00000000-0008-0000-0000-00001E00000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511" y="56456"/>
              <a:ext cx="1049566" cy="1100996"/>
            </a:xfrm>
            <a:prstGeom prst="rect">
              <a:avLst/>
            </a:prstGeom>
            <a:noFill/>
            <a:ln w="9525">
              <a:noFill/>
              <a:miter lim="800000"/>
              <a:headEnd/>
              <a:tailEnd/>
            </a:ln>
          </p:spPr>
        </p:pic>
      </p:grpSp>
      <p:sp>
        <p:nvSpPr>
          <p:cNvPr id="11" name="ZoneTexte 10"/>
          <p:cNvSpPr txBox="1"/>
          <p:nvPr/>
        </p:nvSpPr>
        <p:spPr>
          <a:xfrm>
            <a:off x="-1252" y="8728717"/>
            <a:ext cx="6859252" cy="1200329"/>
          </a:xfrm>
          <a:prstGeom prst="rect">
            <a:avLst/>
          </a:prstGeom>
          <a:noFill/>
        </p:spPr>
        <p:txBody>
          <a:bodyPr wrap="square" rtlCol="0">
            <a:spAutoFit/>
          </a:bodyPr>
          <a:lstStyle/>
          <a:p>
            <a:r>
              <a:rPr lang="fr-BE" sz="800" b="1" u="sng" dirty="0" smtClean="0"/>
              <a:t>Explications de certains indicateurs :</a:t>
            </a:r>
            <a:br>
              <a:rPr lang="fr-BE" sz="800" b="1" u="sng" dirty="0" smtClean="0"/>
            </a:br>
            <a:r>
              <a:rPr lang="fr-BE" sz="800" dirty="0" smtClean="0"/>
              <a:t>Notre </a:t>
            </a:r>
            <a:r>
              <a:rPr lang="fr-BE" sz="800" dirty="0"/>
              <a:t>taux d’insertion est satisfaisant quand il dépasse 50%; il y a insertion quand le stagiaire décroche un  emploi  ou poursuit dans une formation de plus haut niveau. </a:t>
            </a:r>
            <a:endParaRPr lang="fr-BE" sz="800" dirty="0" smtClean="0"/>
          </a:p>
          <a:p>
            <a:r>
              <a:rPr lang="fr-BE" sz="800" dirty="0" smtClean="0"/>
              <a:t>* Calcul effectué selon le poids </a:t>
            </a:r>
            <a:r>
              <a:rPr lang="fr-BE" sz="800" dirty="0" smtClean="0"/>
              <a:t>moyen </a:t>
            </a:r>
            <a:r>
              <a:rPr lang="fr-BE" sz="800" dirty="0" smtClean="0"/>
              <a:t>des composants</a:t>
            </a:r>
            <a:br>
              <a:rPr lang="fr-BE" sz="800" dirty="0" smtClean="0"/>
            </a:br>
            <a:r>
              <a:rPr lang="fr-BE" sz="800" dirty="0" smtClean="0"/>
              <a:t>** Nous avons reconditionné plus de matériel</a:t>
            </a:r>
            <a:br>
              <a:rPr lang="fr-BE" sz="800" dirty="0" smtClean="0"/>
            </a:br>
            <a:r>
              <a:rPr lang="fr-BE" sz="800" dirty="0" smtClean="0"/>
              <a:t>*** Depuis 2017, la superficie totale regroupe le site d’</a:t>
            </a:r>
            <a:r>
              <a:rPr lang="fr-BE" sz="800" dirty="0" err="1" smtClean="0"/>
              <a:t>Hyon</a:t>
            </a:r>
            <a:r>
              <a:rPr lang="fr-BE" sz="800" dirty="0" smtClean="0"/>
              <a:t> et de Mons</a:t>
            </a:r>
          </a:p>
          <a:p>
            <a:r>
              <a:rPr lang="fr-BE" sz="800" dirty="0" smtClean="0"/>
              <a:t>**** Calculé à partir </a:t>
            </a:r>
            <a:r>
              <a:rPr lang="fr-BE" sz="800" dirty="0" smtClean="0"/>
              <a:t>du site suivant </a:t>
            </a:r>
            <a:r>
              <a:rPr lang="fr-BE" sz="800" dirty="0">
                <a:hlinkClick r:id="rId4"/>
              </a:rPr>
              <a:t>https://www.energuide.be/fr/questions-reponses/a-quoi-correspond-une-tonne-de-co2/2141</a:t>
            </a:r>
            <a:r>
              <a:rPr lang="fr-BE" sz="800" dirty="0" smtClean="0">
                <a:hlinkClick r:id="rId4"/>
              </a:rPr>
              <a:t>/</a:t>
            </a:r>
            <a:endParaRPr lang="fr-BE" sz="800" dirty="0" smtClean="0"/>
          </a:p>
          <a:p>
            <a:r>
              <a:rPr lang="fr-BE" sz="800" dirty="0" smtClean="0"/>
              <a:t>***** Calculé à partir du site suivant </a:t>
            </a:r>
            <a:r>
              <a:rPr lang="fr-BE" sz="800" dirty="0">
                <a:hlinkClick r:id="rId5"/>
              </a:rPr>
              <a:t>https://</a:t>
            </a:r>
            <a:r>
              <a:rPr lang="fr-BE" sz="800" dirty="0" smtClean="0">
                <a:hlinkClick r:id="rId5"/>
              </a:rPr>
              <a:t>monelectriciteverte.be/fournisseur/engie-lectrabel</a:t>
            </a:r>
            <a:r>
              <a:rPr lang="fr-BE" sz="800" dirty="0">
                <a:hlinkClick r:id="rId5"/>
              </a:rPr>
              <a:t>/?utm_medium=blog&amp;utm_source=referral&amp;utm_campaign=RANKING</a:t>
            </a:r>
            <a:endParaRPr lang="fr-BE" sz="800" dirty="0"/>
          </a:p>
        </p:txBody>
      </p:sp>
      <p:sp>
        <p:nvSpPr>
          <p:cNvPr id="12" name="Espace réservé du numéro de diapositive 11"/>
          <p:cNvSpPr>
            <a:spLocks noGrp="1"/>
          </p:cNvSpPr>
          <p:nvPr>
            <p:ph type="sldNum" sz="quarter" idx="12"/>
          </p:nvPr>
        </p:nvSpPr>
        <p:spPr/>
        <p:txBody>
          <a:bodyPr/>
          <a:lstStyle/>
          <a:p>
            <a:fld id="{B62D6304-4E4A-4AB6-B302-EE903FEE9E06}" type="slidenum">
              <a:rPr lang="fr-BE" smtClean="0"/>
              <a:pPr/>
              <a:t>5</a:t>
            </a:fld>
            <a:endParaRPr lang="fr-BE"/>
          </a:p>
        </p:txBody>
      </p:sp>
      <p:sp>
        <p:nvSpPr>
          <p:cNvPr id="13" name="ZoneTexte 60">
            <a:extLst>
              <a:ext uri="{FF2B5EF4-FFF2-40B4-BE49-F238E27FC236}">
                <a16:creationId xmlns:xdr="http://schemas.openxmlformats.org/drawingml/2006/spreadsheetDrawing" xmlns:a16="http://schemas.microsoft.com/office/drawing/2014/main" xmlns="" xmlns:lc="http://schemas.openxmlformats.org/drawingml/2006/lockedCanvas" id="{00000000-0008-0000-0000-00003D000000}"/>
              </a:ext>
            </a:extLst>
          </p:cNvPr>
          <p:cNvSpPr txBox="1"/>
          <p:nvPr/>
        </p:nvSpPr>
        <p:spPr>
          <a:xfrm>
            <a:off x="595973" y="143255"/>
            <a:ext cx="5666054" cy="8493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BE" sz="2400" b="0" dirty="0" smtClean="0">
                <a:solidFill>
                  <a:schemeClr val="bg1"/>
                </a:solidFill>
                <a:latin typeface="Arial" pitchFamily="34" charset="0"/>
                <a:cs typeface="Arial" pitchFamily="34" charset="0"/>
              </a:rPr>
              <a:t>Indicateurs de performance</a:t>
            </a:r>
            <a:endParaRPr lang="fr-BE" sz="2400" b="0" dirty="0">
              <a:solidFill>
                <a:schemeClr val="bg1"/>
              </a:solidFill>
              <a:latin typeface="Arial" pitchFamily="34" charset="0"/>
              <a:cs typeface="Arial" pitchFamily="34" charset="0"/>
            </a:endParaRPr>
          </a:p>
          <a:p>
            <a:endParaRPr lang="fr-BE" sz="1100" dirty="0"/>
          </a:p>
        </p:txBody>
      </p:sp>
      <p:graphicFrame>
        <p:nvGraphicFramePr>
          <p:cNvPr id="15" name="Tableau 14"/>
          <p:cNvGraphicFramePr>
            <a:graphicFrameLocks noGrp="1"/>
          </p:cNvGraphicFramePr>
          <p:nvPr>
            <p:extLst>
              <p:ext uri="{D42A27DB-BD31-4B8C-83A1-F6EECF244321}">
                <p14:modId xmlns:p14="http://schemas.microsoft.com/office/powerpoint/2010/main" val="951910033"/>
              </p:ext>
            </p:extLst>
          </p:nvPr>
        </p:nvGraphicFramePr>
        <p:xfrm>
          <a:off x="293462" y="1400386"/>
          <a:ext cx="6264696" cy="7164369"/>
        </p:xfrm>
        <a:graphic>
          <a:graphicData uri="http://schemas.openxmlformats.org/drawingml/2006/table">
            <a:tbl>
              <a:tblPr>
                <a:tableStyleId>{8799B23B-EC83-4686-B30A-512413B5E67A}</a:tableStyleId>
              </a:tblPr>
              <a:tblGrid>
                <a:gridCol w="755921"/>
                <a:gridCol w="755921"/>
                <a:gridCol w="755921"/>
                <a:gridCol w="755921"/>
                <a:gridCol w="755921"/>
                <a:gridCol w="755921"/>
                <a:gridCol w="973249"/>
                <a:gridCol w="755921"/>
              </a:tblGrid>
              <a:tr h="115643">
                <a:tc>
                  <a:txBody>
                    <a:bodyPr/>
                    <a:lstStyle/>
                    <a:p>
                      <a:pPr algn="l" fontAlgn="b"/>
                      <a:endParaRPr lang="fr-BE" sz="800" b="0" i="0" u="none" strike="noStrike" dirty="0">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1" i="0" u="sng" strike="noStrike">
                        <a:solidFill>
                          <a:srgbClr val="000000"/>
                        </a:solidFill>
                        <a:effectLst/>
                        <a:latin typeface="Arial"/>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gridSpan="4">
                  <a:txBody>
                    <a:bodyPr/>
                    <a:lstStyle/>
                    <a:p>
                      <a:pPr algn="ctr" fontAlgn="ctr"/>
                      <a:r>
                        <a:rPr lang="fr-BE" sz="800" b="1" u="none" strike="noStrike" dirty="0">
                          <a:effectLst/>
                        </a:rPr>
                        <a:t>Année</a:t>
                      </a:r>
                      <a:endParaRPr lang="fr-BE" sz="800" b="1" i="0" u="none" strike="noStrike" dirty="0">
                        <a:solidFill>
                          <a:srgbClr val="000000"/>
                        </a:solidFill>
                        <a:effectLst/>
                        <a:latin typeface="Calibri"/>
                      </a:endParaRPr>
                    </a:p>
                  </a:txBody>
                  <a:tcPr marL="5782" marR="5782" marT="5782"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hMerge="1">
                  <a:txBody>
                    <a:bodyPr/>
                    <a:lstStyle/>
                    <a:p>
                      <a:endParaRPr lang="fr-BE"/>
                    </a:p>
                  </a:txBody>
                  <a:tcPr/>
                </a:tc>
              </a:tr>
              <a:tr h="115643">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fr-BE" sz="700" b="1" u="none" strike="noStrike" dirty="0">
                          <a:effectLst/>
                        </a:rPr>
                        <a:t>2016</a:t>
                      </a:r>
                      <a:endParaRPr lang="fr-BE" sz="700" b="1" i="0" u="none" strike="noStrike" dirty="0">
                        <a:solidFill>
                          <a:srgbClr val="000000"/>
                        </a:solidFill>
                        <a:effectLst/>
                        <a:latin typeface="Arial"/>
                      </a:endParaRPr>
                    </a:p>
                  </a:txBody>
                  <a:tcPr marL="5782" marR="5782" marT="578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fr-BE" sz="700" b="1" u="none" strike="noStrike" dirty="0">
                          <a:effectLst/>
                        </a:rPr>
                        <a:t>2017</a:t>
                      </a:r>
                      <a:endParaRPr lang="fr-BE" sz="700" b="1" i="0" u="none" strike="noStrike" dirty="0">
                        <a:solidFill>
                          <a:srgbClr val="000000"/>
                        </a:solidFill>
                        <a:effectLst/>
                        <a:latin typeface="Arial"/>
                      </a:endParaRPr>
                    </a:p>
                  </a:txBody>
                  <a:tcPr marL="5782" marR="5782" marT="578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fr-BE" sz="700" b="1" u="none" strike="noStrike" dirty="0">
                          <a:effectLst/>
                        </a:rPr>
                        <a:t>2018</a:t>
                      </a:r>
                      <a:endParaRPr lang="fr-BE" sz="700" b="1" i="0" u="none" strike="noStrike" dirty="0">
                        <a:solidFill>
                          <a:srgbClr val="000000"/>
                        </a:solidFill>
                        <a:effectLst/>
                        <a:latin typeface="Arial"/>
                      </a:endParaRPr>
                    </a:p>
                  </a:txBody>
                  <a:tcPr marL="5782" marR="5782" marT="578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fr-BE" sz="800" b="1" u="none" strike="noStrike" dirty="0">
                          <a:effectLst/>
                        </a:rPr>
                        <a:t>%</a:t>
                      </a:r>
                      <a:endParaRPr lang="fr-BE" sz="800" b="1" i="0" u="none" strike="noStrike" dirty="0">
                        <a:solidFill>
                          <a:srgbClr val="000000"/>
                        </a:solidFill>
                        <a:effectLst/>
                        <a:latin typeface="Arial"/>
                      </a:endParaRPr>
                    </a:p>
                  </a:txBody>
                  <a:tcPr marL="5782" marR="5782" marT="578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3">
                  <a:txBody>
                    <a:bodyPr/>
                    <a:lstStyle/>
                    <a:p>
                      <a:pPr algn="l" fontAlgn="b"/>
                      <a:r>
                        <a:rPr lang="fr-BE" sz="800" u="sng" strike="noStrike">
                          <a:effectLst/>
                        </a:rPr>
                        <a:t>Efficacité energétique</a:t>
                      </a:r>
                      <a:endParaRPr lang="fr-BE" sz="800" b="1" i="0" u="sng" strike="noStrike">
                        <a:solidFill>
                          <a:srgbClr val="000000"/>
                        </a:solidFill>
                        <a:effectLst/>
                        <a:latin typeface="Arial"/>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l" fontAlgn="b"/>
                      <a:endParaRPr lang="fr-BE" sz="7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endParaRPr lang="fr-BE" sz="700" b="0" i="0" u="none" strike="noStrike">
                        <a:solidFill>
                          <a:srgbClr val="000000"/>
                        </a:solidFill>
                        <a:effectLst/>
                        <a:latin typeface="Calibri"/>
                      </a:endParaRPr>
                    </a:p>
                  </a:txBody>
                  <a:tcPr marL="5782" marR="5782" marT="5782" marB="0" anchor="b">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endParaRPr lang="fr-BE" sz="700" b="0" i="0" u="none" strike="noStrike">
                        <a:solidFill>
                          <a:srgbClr val="000000"/>
                        </a:solidFill>
                        <a:effectLst/>
                        <a:latin typeface="Calibri"/>
                      </a:endParaRPr>
                    </a:p>
                  </a:txBody>
                  <a:tcPr marL="5782" marR="5782" marT="5782" marB="0" anchor="b">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endParaRPr lang="fr-BE" sz="700" b="0" i="0" u="none" strike="noStrike">
                        <a:solidFill>
                          <a:srgbClr val="000000"/>
                        </a:solidFill>
                        <a:effectLst/>
                        <a:latin typeface="Calibri"/>
                      </a:endParaRPr>
                    </a:p>
                  </a:txBody>
                  <a:tcPr marL="5782" marR="5782" marT="5782" marB="0" anchor="b">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4">
                  <a:txBody>
                    <a:bodyPr/>
                    <a:lstStyle/>
                    <a:p>
                      <a:pPr algn="l" fontAlgn="b"/>
                      <a:r>
                        <a:rPr lang="fr-BE" sz="800" u="none" strike="noStrike" dirty="0">
                          <a:effectLst/>
                        </a:rPr>
                        <a:t>Electricité Mons :  Estimation (guichet énergie)</a:t>
                      </a:r>
                      <a:endParaRPr lang="fr-BE" sz="800" b="0" i="0" u="none" strike="noStrike" dirty="0">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ctr" fontAlgn="ctr"/>
                      <a:r>
                        <a:rPr lang="fr-BE" sz="600" u="none" strike="noStrike" dirty="0">
                          <a:effectLst/>
                        </a:rPr>
                        <a:t>3.120,0 </a:t>
                      </a:r>
                      <a:r>
                        <a:rPr lang="fr-BE" sz="600" u="none" strike="noStrike" dirty="0" err="1">
                          <a:effectLst/>
                        </a:rPr>
                        <a:t>Kw</a:t>
                      </a:r>
                      <a:r>
                        <a:rPr lang="fr-BE" sz="600" u="none" strike="noStrike" dirty="0">
                          <a:effectLst/>
                        </a:rPr>
                        <a:t>/h</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3.120,0 </a:t>
                      </a:r>
                      <a:r>
                        <a:rPr lang="fr-BE" sz="600" u="none" strike="noStrike" dirty="0" err="1">
                          <a:effectLst/>
                        </a:rPr>
                        <a:t>Kw</a:t>
                      </a:r>
                      <a:r>
                        <a:rPr lang="fr-BE" sz="600" u="none" strike="noStrike" dirty="0">
                          <a:effectLst/>
                        </a:rPr>
                        <a:t>/h</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3.120,0 </a:t>
                      </a:r>
                      <a:r>
                        <a:rPr lang="fr-BE" sz="600" u="none" strike="noStrike" dirty="0" err="1">
                          <a:effectLst/>
                        </a:rPr>
                        <a:t>Kw</a:t>
                      </a:r>
                      <a:r>
                        <a:rPr lang="fr-BE" sz="600" u="none" strike="noStrike" dirty="0">
                          <a:effectLst/>
                        </a:rPr>
                        <a:t>/h</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0,00 %</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2">
                  <a:txBody>
                    <a:bodyPr/>
                    <a:lstStyle/>
                    <a:p>
                      <a:pPr algn="l" fontAlgn="b"/>
                      <a:r>
                        <a:rPr lang="fr-BE" sz="800" u="none" strike="noStrike">
                          <a:effectLst/>
                        </a:rPr>
                        <a:t>Electricité Hyon :</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w="6350" cap="flat" cmpd="sng" algn="ctr">
                      <a:solidFill>
                        <a:schemeClr val="tx1"/>
                      </a:solidFill>
                      <a:prstDash val="solid"/>
                      <a:round/>
                      <a:headEnd type="none" w="med" len="med"/>
                      <a:tailEnd type="none" w="med" len="med"/>
                    </a:lnBlToTr>
                    <a:solidFill>
                      <a:schemeClr val="accent3">
                        <a:lumMod val="40000"/>
                        <a:lumOff val="60000"/>
                      </a:schemeClr>
                    </a:solidFill>
                  </a:tcPr>
                </a:tc>
                <a:tc>
                  <a:txBody>
                    <a:bodyPr/>
                    <a:lstStyle/>
                    <a:p>
                      <a:pPr algn="ctr" fontAlgn="ctr"/>
                      <a:r>
                        <a:rPr lang="fr-BE" sz="600" u="none" strike="noStrike" dirty="0">
                          <a:effectLst/>
                        </a:rPr>
                        <a:t>18.316,0 </a:t>
                      </a:r>
                      <a:r>
                        <a:rPr lang="fr-BE" sz="600" u="none" strike="noStrike" dirty="0" err="1">
                          <a:effectLst/>
                        </a:rPr>
                        <a:t>Kw</a:t>
                      </a:r>
                      <a:r>
                        <a:rPr lang="fr-BE" sz="600" u="none" strike="noStrike" dirty="0">
                          <a:effectLst/>
                        </a:rPr>
                        <a:t>/h</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17.860,0 </a:t>
                      </a:r>
                      <a:r>
                        <a:rPr lang="fr-BE" sz="600" u="none" strike="noStrike" dirty="0" err="1">
                          <a:effectLst/>
                        </a:rPr>
                        <a:t>Kw</a:t>
                      </a:r>
                      <a:r>
                        <a:rPr lang="fr-BE" sz="600" u="none" strike="noStrike" dirty="0">
                          <a:effectLst/>
                        </a:rPr>
                        <a:t>/h</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-2,49 %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3">
                  <a:txBody>
                    <a:bodyPr/>
                    <a:lstStyle/>
                    <a:p>
                      <a:pPr algn="l" fontAlgn="b"/>
                      <a:r>
                        <a:rPr lang="fr-BE" sz="800" u="none" strike="noStrike">
                          <a:effectLst/>
                        </a:rPr>
                        <a:t>Gaz (chaudière) Mons : Estimation </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w="6350" cap="flat" cmpd="sng" algn="ctr">
                      <a:solidFill>
                        <a:schemeClr val="tx1"/>
                      </a:solidFill>
                      <a:prstDash val="solid"/>
                      <a:round/>
                      <a:headEnd type="none" w="med" len="med"/>
                      <a:tailEnd type="none" w="med" len="med"/>
                    </a:lnBlToTr>
                    <a:solidFill>
                      <a:schemeClr val="accent3">
                        <a:lumMod val="40000"/>
                        <a:lumOff val="60000"/>
                      </a:schemeClr>
                    </a:solidFill>
                  </a:tcPr>
                </a:tc>
                <a:tc>
                  <a:txBody>
                    <a:bodyPr/>
                    <a:lstStyle/>
                    <a:p>
                      <a:pPr algn="ctr" fontAlgn="ctr"/>
                      <a:r>
                        <a:rPr lang="fr-BE" sz="600" u="none" strike="noStrike" dirty="0">
                          <a:effectLst/>
                        </a:rPr>
                        <a:t>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w="6350" cap="flat" cmpd="sng" algn="ctr">
                      <a:solidFill>
                        <a:schemeClr val="tx1"/>
                      </a:solidFill>
                      <a:prstDash val="solid"/>
                      <a:round/>
                      <a:headEnd type="none" w="med" len="med"/>
                      <a:tailEnd type="none" w="med" len="med"/>
                    </a:lnBlToTr>
                    <a:solidFill>
                      <a:schemeClr val="accent3">
                        <a:lumMod val="40000"/>
                        <a:lumOff val="60000"/>
                      </a:schemeClr>
                    </a:solidFill>
                  </a:tcPr>
                </a:tc>
                <a:tc>
                  <a:txBody>
                    <a:bodyPr/>
                    <a:lstStyle/>
                    <a:p>
                      <a:pPr algn="ctr" fontAlgn="ctr"/>
                      <a:r>
                        <a:rPr lang="fr-BE" sz="600" u="none" strike="noStrike" dirty="0">
                          <a:effectLst/>
                        </a:rPr>
                        <a:t>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w="6350" cap="flat" cmpd="sng" algn="ctr">
                      <a:solidFill>
                        <a:schemeClr val="tx1"/>
                      </a:solidFill>
                      <a:prstDash val="solid"/>
                      <a:round/>
                      <a:headEnd type="none" w="med" len="med"/>
                      <a:tailEnd type="none" w="med" len="med"/>
                    </a:lnBlToTr>
                    <a:solidFill>
                      <a:schemeClr val="accent3">
                        <a:lumMod val="40000"/>
                        <a:lumOff val="60000"/>
                      </a:schemeClr>
                    </a:solidFill>
                  </a:tcPr>
                </a:tc>
                <a:tc>
                  <a:txBody>
                    <a:bodyPr/>
                    <a:lstStyle/>
                    <a:p>
                      <a:pPr algn="ctr" fontAlgn="ctr"/>
                      <a:r>
                        <a:rPr lang="fr-BE" sz="600" u="none" strike="noStrike" dirty="0">
                          <a:effectLst/>
                        </a:rPr>
                        <a:t>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w="6350" cap="flat" cmpd="sng" algn="ctr">
                      <a:solidFill>
                        <a:schemeClr val="tx1"/>
                      </a:solidFill>
                      <a:prstDash val="solid"/>
                      <a:round/>
                      <a:headEnd type="none" w="med" len="med"/>
                      <a:tailEnd type="none" w="med" len="med"/>
                    </a:lnBlToTr>
                    <a:solidFill>
                      <a:schemeClr val="accent3">
                        <a:lumMod val="40000"/>
                        <a:lumOff val="60000"/>
                      </a:schemeClr>
                    </a:solidFill>
                  </a:tcPr>
                </a:tc>
              </a:tr>
              <a:tr h="115643">
                <a:tc gridSpan="4">
                  <a:txBody>
                    <a:bodyPr/>
                    <a:lstStyle/>
                    <a:p>
                      <a:pPr algn="l" fontAlgn="b"/>
                      <a:r>
                        <a:rPr lang="fr-BE" sz="800" u="none" strike="noStrike">
                          <a:effectLst/>
                        </a:rPr>
                        <a:t>Gaz (chaudière) Hyon : </a:t>
                      </a:r>
                      <a:r>
                        <a:rPr lang="fr-BE" sz="700" u="none" strike="noStrike">
                          <a:effectLst/>
                        </a:rPr>
                        <a:t>(période avril 2017-mai 2018)</a:t>
                      </a:r>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ctr" fontAlgn="ctr"/>
                      <a:r>
                        <a:rPr lang="fr-BE" sz="600" u="none" strike="noStrike" dirty="0">
                          <a:effectLst/>
                        </a:rPr>
                        <a:t>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w="6350" cap="flat" cmpd="sng" algn="ctr">
                      <a:solidFill>
                        <a:schemeClr val="tx1"/>
                      </a:solidFill>
                      <a:prstDash val="solid"/>
                      <a:round/>
                      <a:headEnd type="none" w="med" len="med"/>
                      <a:tailEnd type="none" w="med" len="med"/>
                    </a:lnBlToTr>
                    <a:solidFill>
                      <a:schemeClr val="accent3">
                        <a:lumMod val="40000"/>
                        <a:lumOff val="60000"/>
                      </a:schemeClr>
                    </a:solidFill>
                  </a:tcPr>
                </a:tc>
                <a:tc>
                  <a:txBody>
                    <a:bodyPr/>
                    <a:lstStyle/>
                    <a:p>
                      <a:pPr algn="ctr" fontAlgn="ctr"/>
                      <a:r>
                        <a:rPr lang="fr-BE" sz="600" u="none" strike="noStrike" dirty="0">
                          <a:effectLst/>
                        </a:rPr>
                        <a:t>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w="6350" cap="flat" cmpd="sng" algn="ctr">
                      <a:solidFill>
                        <a:schemeClr val="tx1"/>
                      </a:solidFill>
                      <a:prstDash val="solid"/>
                      <a:round/>
                      <a:headEnd type="none" w="med" len="med"/>
                      <a:tailEnd type="none" w="med" len="med"/>
                    </a:lnBlToTr>
                    <a:solidFill>
                      <a:schemeClr val="accent3">
                        <a:lumMod val="40000"/>
                        <a:lumOff val="60000"/>
                      </a:schemeClr>
                    </a:solidFill>
                  </a:tcPr>
                </a:tc>
                <a:tc>
                  <a:txBody>
                    <a:bodyPr/>
                    <a:lstStyle/>
                    <a:p>
                      <a:pPr algn="ctr" fontAlgn="ctr"/>
                      <a:r>
                        <a:rPr lang="fr-BE" sz="600" u="none" strike="noStrike" dirty="0">
                          <a:effectLst/>
                        </a:rPr>
                        <a:t>41.404,0 </a:t>
                      </a:r>
                      <a:r>
                        <a:rPr lang="fr-BE" sz="600" u="none" strike="noStrike" dirty="0" err="1">
                          <a:effectLst/>
                        </a:rPr>
                        <a:t>Kw</a:t>
                      </a:r>
                      <a:r>
                        <a:rPr lang="fr-BE" sz="600" u="none" strike="noStrike" dirty="0">
                          <a:effectLst/>
                        </a:rPr>
                        <a:t>/h</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 </a:t>
                      </a:r>
                      <a:endParaRPr lang="fr-BE" sz="600" b="1"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w="6350" cap="flat" cmpd="sng" algn="ctr">
                      <a:solidFill>
                        <a:schemeClr val="tx1"/>
                      </a:solidFill>
                      <a:prstDash val="solid"/>
                      <a:round/>
                      <a:headEnd type="none" w="med" len="med"/>
                      <a:tailEnd type="none" w="med" len="med"/>
                    </a:lnBlToTr>
                    <a:solidFill>
                      <a:schemeClr val="accent3">
                        <a:lumMod val="40000"/>
                        <a:lumOff val="60000"/>
                      </a:schemeClr>
                    </a:solidFill>
                  </a:tcPr>
                </a:tc>
              </a:tr>
              <a:tr h="115643">
                <a:tc gridSpan="3">
                  <a:txBody>
                    <a:bodyPr/>
                    <a:lstStyle/>
                    <a:p>
                      <a:pPr algn="l" fontAlgn="b"/>
                      <a:r>
                        <a:rPr lang="fr-BE" sz="800" u="sng" strike="noStrike">
                          <a:effectLst/>
                        </a:rPr>
                        <a:t>Utilisation ratio des matières*</a:t>
                      </a:r>
                      <a:endParaRPr lang="fr-BE" sz="800" b="1" i="0" u="sng" strike="noStrike">
                        <a:solidFill>
                          <a:srgbClr val="000000"/>
                        </a:solidFill>
                        <a:effectLst/>
                        <a:latin typeface="Arial"/>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4">
                  <a:txBody>
                    <a:bodyPr/>
                    <a:lstStyle/>
                    <a:p>
                      <a:pPr algn="l" fontAlgn="b"/>
                      <a:r>
                        <a:rPr lang="fr-BE" sz="800" u="none" strike="noStrike">
                          <a:effectLst/>
                        </a:rPr>
                        <a:t>DEEE et objets valorisables reçus en don</a:t>
                      </a:r>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ctr" fontAlgn="ctr"/>
                      <a:r>
                        <a:rPr lang="fr-BE" sz="600" u="none" strike="noStrike" dirty="0">
                          <a:effectLst/>
                        </a:rPr>
                        <a:t>104.542,30 Kg</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106.825,50 Kg</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165.150,00 Kg</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35,32 %</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2">
                  <a:txBody>
                    <a:bodyPr/>
                    <a:lstStyle/>
                    <a:p>
                      <a:pPr algn="l" fontAlgn="b"/>
                      <a:r>
                        <a:rPr lang="fr-BE" sz="800" u="none" strike="noStrike">
                          <a:effectLst/>
                        </a:rPr>
                        <a:t>DEEE reconditionnés **</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23.107,72 Kg</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35.135,16 Kg</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44.520,00 Kg</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21,08 %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2">
                  <a:txBody>
                    <a:bodyPr/>
                    <a:lstStyle/>
                    <a:p>
                      <a:pPr algn="l" fontAlgn="b"/>
                      <a:r>
                        <a:rPr lang="fr-BE" sz="800" u="none" strike="noStrike">
                          <a:effectLst/>
                        </a:rPr>
                        <a:t>Nbre de réparations</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806</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963</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1.143</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15,75 %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a:txBody>
                    <a:bodyPr/>
                    <a:lstStyle/>
                    <a:p>
                      <a:pPr algn="l" fontAlgn="b"/>
                      <a:r>
                        <a:rPr lang="fr-BE" sz="800" u="sng" strike="noStrike" dirty="0">
                          <a:effectLst/>
                        </a:rPr>
                        <a:t>Déchets*</a:t>
                      </a:r>
                      <a:endParaRPr lang="fr-BE" sz="800" b="1" i="0" u="sng" strike="noStrike" dirty="0">
                        <a:solidFill>
                          <a:srgbClr val="000000"/>
                        </a:solidFill>
                        <a:effectLst/>
                        <a:latin typeface="Arial"/>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4">
                  <a:txBody>
                    <a:bodyPr/>
                    <a:lstStyle/>
                    <a:p>
                      <a:pPr algn="l" fontAlgn="b"/>
                      <a:r>
                        <a:rPr lang="fr-BE" sz="800" u="none" strike="noStrike" dirty="0">
                          <a:effectLst/>
                        </a:rPr>
                        <a:t>Fractions de DEEE* (</a:t>
                      </a:r>
                      <a:r>
                        <a:rPr lang="fr-BE" sz="800" u="none" strike="noStrike" dirty="0" err="1">
                          <a:effectLst/>
                        </a:rPr>
                        <a:t>Plastique,verre</a:t>
                      </a:r>
                      <a:r>
                        <a:rPr lang="fr-BE" sz="800" u="none" strike="noStrike" dirty="0">
                          <a:effectLst/>
                        </a:rPr>
                        <a:t>, métal…)</a:t>
                      </a:r>
                      <a:endParaRPr lang="fr-BE" sz="800" b="0" i="0" u="none" strike="noStrike" dirty="0">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ctr" fontAlgn="ctr"/>
                      <a:r>
                        <a:rPr lang="fr-BE" sz="600" u="none" strike="noStrike" dirty="0">
                          <a:effectLst/>
                        </a:rPr>
                        <a:t>92.429,32 Kg</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122.632,87 Kg</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151.974,90 Kg</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19,31 %</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2">
                  <a:txBody>
                    <a:bodyPr/>
                    <a:lstStyle/>
                    <a:p>
                      <a:pPr algn="l" fontAlgn="b"/>
                      <a:r>
                        <a:rPr lang="fr-BE" sz="800" u="none" strike="noStrike">
                          <a:effectLst/>
                        </a:rPr>
                        <a:t>Fraction cartons</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0,00 Kg</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0,00 Kg</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217,70 Kg</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100,00 %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a:txBody>
                    <a:bodyPr/>
                    <a:lstStyle/>
                    <a:p>
                      <a:pPr algn="l" fontAlgn="b"/>
                      <a:r>
                        <a:rPr lang="fr-BE" sz="800" u="sng" strike="noStrike">
                          <a:effectLst/>
                        </a:rPr>
                        <a:t>Eau</a:t>
                      </a:r>
                      <a:endParaRPr lang="fr-BE" sz="800" b="1" i="0" u="sng" strike="noStrike">
                        <a:solidFill>
                          <a:srgbClr val="000000"/>
                        </a:solidFill>
                        <a:effectLst/>
                        <a:latin typeface="Arial"/>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dirty="0">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dirty="0">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2">
                  <a:txBody>
                    <a:bodyPr/>
                    <a:lstStyle/>
                    <a:p>
                      <a:pPr algn="l" fontAlgn="b"/>
                      <a:r>
                        <a:rPr lang="fr-BE" sz="800" u="none" strike="noStrike">
                          <a:effectLst/>
                        </a:rPr>
                        <a:t>Eau de distribution Mons</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167,00 m³</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194,00 m³</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159,00 m³</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-18,04 %</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2">
                  <a:txBody>
                    <a:bodyPr/>
                    <a:lstStyle/>
                    <a:p>
                      <a:pPr algn="l" fontAlgn="b"/>
                      <a:r>
                        <a:rPr lang="fr-BE" sz="800" u="none" strike="noStrike">
                          <a:effectLst/>
                        </a:rPr>
                        <a:t>Eau de distribution Hyon</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53,00 m³</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71,00 m³</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74,00 m³</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4,23 %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2">
                  <a:txBody>
                    <a:bodyPr/>
                    <a:lstStyle/>
                    <a:p>
                      <a:pPr algn="l" fontAlgn="b"/>
                      <a:r>
                        <a:rPr lang="fr-BE" sz="800" u="sng" strike="noStrike">
                          <a:effectLst/>
                        </a:rPr>
                        <a:t>Biodiversité</a:t>
                      </a:r>
                      <a:endParaRPr lang="fr-BE" sz="800" b="1" i="0" u="sng" strike="noStrike">
                        <a:solidFill>
                          <a:srgbClr val="000000"/>
                        </a:solidFill>
                        <a:effectLst/>
                        <a:latin typeface="Arial"/>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209315">
                <a:tc>
                  <a:txBody>
                    <a:bodyPr/>
                    <a:lstStyle/>
                    <a:p>
                      <a:pPr algn="l" fontAlgn="b"/>
                      <a:r>
                        <a:rPr lang="fr-BE" sz="800" u="none" strike="noStrike">
                          <a:effectLst/>
                        </a:rPr>
                        <a:t>Surface totale</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gridSpan="3">
                  <a:txBody>
                    <a:bodyPr/>
                    <a:lstStyle/>
                    <a:p>
                      <a:pPr algn="l" fontAlgn="b"/>
                      <a:r>
                        <a:rPr lang="fr-BE" sz="800" u="none" strike="noStrike">
                          <a:effectLst/>
                        </a:rPr>
                        <a:t>(Pas d'impact sur la biodiversité)***</a:t>
                      </a:r>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ctr" fontAlgn="ctr"/>
                      <a:r>
                        <a:rPr lang="fr-BE" sz="600" u="none" strike="noStrike" dirty="0">
                          <a:effectLst/>
                        </a:rPr>
                        <a:t>700,00 m³</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5.500,00 m³</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5.500,00 m³</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0,00 %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r>
              <a:tr h="115643">
                <a:tc gridSpan="2">
                  <a:txBody>
                    <a:bodyPr/>
                    <a:lstStyle/>
                    <a:p>
                      <a:pPr algn="l" fontAlgn="b"/>
                      <a:r>
                        <a:rPr lang="fr-BE" sz="800" u="sng" strike="noStrike">
                          <a:effectLst/>
                        </a:rPr>
                        <a:t>Emission</a:t>
                      </a:r>
                      <a:r>
                        <a:rPr lang="fr-BE" sz="800" u="none" strike="noStrike">
                          <a:effectLst/>
                        </a:rPr>
                        <a:t>****</a:t>
                      </a:r>
                      <a:endParaRPr lang="fr-BE" sz="800" b="1" i="0" u="sng" strike="noStrike">
                        <a:solidFill>
                          <a:srgbClr val="000000"/>
                        </a:solidFill>
                        <a:effectLst/>
                        <a:latin typeface="Arial"/>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a:txBody>
                    <a:bodyPr/>
                    <a:lstStyle/>
                    <a:p>
                      <a:pPr algn="l" fontAlgn="b"/>
                      <a:r>
                        <a:rPr lang="fr-BE" sz="800" u="none" strike="noStrike">
                          <a:effectLst/>
                        </a:rPr>
                        <a:t>Carburant</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3.394,44 L</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4.181,31 L</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3.803,60 L</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-9,03 %</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3">
                  <a:txBody>
                    <a:bodyPr/>
                    <a:lstStyle/>
                    <a:p>
                      <a:pPr algn="l" fontAlgn="b"/>
                      <a:r>
                        <a:rPr lang="fr-BE" sz="800" u="none" strike="noStrike">
                          <a:effectLst/>
                        </a:rPr>
                        <a:t>Emission CO2 Electricité Hyon*****</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w="6350" cap="flat" cmpd="sng" algn="ctr">
                      <a:solidFill>
                        <a:schemeClr val="tx1"/>
                      </a:solidFill>
                      <a:prstDash val="solid"/>
                      <a:round/>
                      <a:headEnd type="none" w="med" len="med"/>
                      <a:tailEnd type="none" w="med" len="med"/>
                    </a:lnBlToTr>
                    <a:solidFill>
                      <a:schemeClr val="accent3">
                        <a:lumMod val="40000"/>
                        <a:lumOff val="60000"/>
                      </a:schemeClr>
                    </a:solidFill>
                  </a:tcPr>
                </a:tc>
                <a:tc>
                  <a:txBody>
                    <a:bodyPr/>
                    <a:lstStyle/>
                    <a:p>
                      <a:pPr algn="ctr" fontAlgn="ctr"/>
                      <a:r>
                        <a:rPr lang="fr-BE" sz="600" u="none" strike="noStrike" dirty="0">
                          <a:effectLst/>
                        </a:rPr>
                        <a:t>38.073,5 Kg</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37.125,6 Kg</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-2,49 %</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3">
                  <a:txBody>
                    <a:bodyPr/>
                    <a:lstStyle/>
                    <a:p>
                      <a:pPr algn="l" fontAlgn="b"/>
                      <a:r>
                        <a:rPr lang="fr-BE" sz="800" u="none" strike="noStrike">
                          <a:effectLst/>
                        </a:rPr>
                        <a:t>Emission CO2 Electricité Mons</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6.485,5 Kg</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6.485,5 Kg</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6.485,5 Kg</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0,00 %</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2">
                  <a:txBody>
                    <a:bodyPr/>
                    <a:lstStyle/>
                    <a:p>
                      <a:pPr algn="l" fontAlgn="b"/>
                      <a:r>
                        <a:rPr lang="fr-BE" sz="800" u="none" strike="noStrike">
                          <a:effectLst/>
                        </a:rPr>
                        <a:t>Emission Carburant (kg)</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w="6350" cap="flat" cmpd="sng" algn="ctr">
                      <a:solidFill>
                        <a:schemeClr val="tx1"/>
                      </a:solidFill>
                      <a:prstDash val="solid"/>
                      <a:round/>
                      <a:headEnd type="none" w="med" len="med"/>
                      <a:tailEnd type="none" w="med" len="med"/>
                    </a:lnBlToTr>
                    <a:solidFill>
                      <a:schemeClr val="accent3">
                        <a:lumMod val="40000"/>
                        <a:lumOff val="60000"/>
                      </a:schemeClr>
                    </a:solidFill>
                  </a:tcPr>
                </a:tc>
                <a:tc>
                  <a:txBody>
                    <a:bodyPr/>
                    <a:lstStyle/>
                    <a:p>
                      <a:pPr algn="ctr" fontAlgn="ctr"/>
                      <a:r>
                        <a:rPr lang="fr-BE" sz="600" u="none" strike="noStrike">
                          <a:effectLst/>
                        </a:rPr>
                        <a:t>11.164,1 Kg</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10.155,6 Kg</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-9,03 %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4">
                  <a:txBody>
                    <a:bodyPr/>
                    <a:lstStyle/>
                    <a:p>
                      <a:pPr algn="l" fontAlgn="b"/>
                      <a:r>
                        <a:rPr lang="fr-BE" sz="800" u="none" strike="noStrike">
                          <a:effectLst/>
                        </a:rPr>
                        <a:t>Emission gaz Chaudière Mons : estimation</a:t>
                      </a:r>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ctr" fontAlgn="ctr"/>
                      <a:r>
                        <a:rPr lang="fr-BE" sz="600" u="none" strike="noStrike" dirty="0">
                          <a:effectLst/>
                        </a:rPr>
                        <a:t>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w="6350" cap="flat" cmpd="sng" algn="ctr">
                      <a:solidFill>
                        <a:schemeClr val="tx1"/>
                      </a:solidFill>
                      <a:prstDash val="solid"/>
                      <a:round/>
                      <a:headEnd type="none" w="med" len="med"/>
                      <a:tailEnd type="none" w="med" len="me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w="6350" cap="flat" cmpd="sng" algn="ctr">
                      <a:solidFill>
                        <a:schemeClr val="tx1"/>
                      </a:solidFill>
                      <a:prstDash val="solid"/>
                      <a:round/>
                      <a:headEnd type="none" w="med" len="med"/>
                      <a:tailEnd type="none" w="med" len="med"/>
                    </a:lnBlToTr>
                    <a:solidFill>
                      <a:schemeClr val="accent3">
                        <a:lumMod val="40000"/>
                        <a:lumOff val="60000"/>
                      </a:schemeClr>
                    </a:solidFill>
                  </a:tcPr>
                </a:tc>
                <a:tc>
                  <a:txBody>
                    <a:bodyPr/>
                    <a:lstStyle/>
                    <a:p>
                      <a:pPr algn="ctr" fontAlgn="ctr"/>
                      <a:r>
                        <a:rPr lang="fr-BE" sz="600" u="none" strike="noStrike" dirty="0">
                          <a:effectLst/>
                        </a:rPr>
                        <a:t>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w="6350" cap="flat" cmpd="sng" algn="ctr">
                      <a:solidFill>
                        <a:schemeClr val="tx1"/>
                      </a:solidFill>
                      <a:prstDash val="solid"/>
                      <a:round/>
                      <a:headEnd type="none" w="med" len="med"/>
                      <a:tailEnd type="none" w="med" len="med"/>
                    </a:lnBlToTr>
                    <a:solidFill>
                      <a:schemeClr val="accent3">
                        <a:lumMod val="40000"/>
                        <a:lumOff val="60000"/>
                      </a:schemeClr>
                    </a:solidFill>
                  </a:tcPr>
                </a:tc>
                <a:tc>
                  <a:txBody>
                    <a:bodyPr/>
                    <a:lstStyle/>
                    <a:p>
                      <a:pPr algn="ctr" fontAlgn="ctr"/>
                      <a:r>
                        <a:rPr lang="fr-BE" sz="600" u="none" strike="noStrike" dirty="0">
                          <a:effectLst/>
                        </a:rPr>
                        <a:t>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w="6350" cap="flat" cmpd="sng" algn="ctr">
                      <a:solidFill>
                        <a:schemeClr val="tx1"/>
                      </a:solidFill>
                      <a:prstDash val="solid"/>
                      <a:round/>
                      <a:headEnd type="none" w="med" len="med"/>
                      <a:tailEnd type="none" w="med" len="med"/>
                    </a:lnBlToTr>
                    <a:solidFill>
                      <a:schemeClr val="accent3">
                        <a:lumMod val="40000"/>
                        <a:lumOff val="60000"/>
                      </a:schemeClr>
                    </a:solidFill>
                  </a:tcPr>
                </a:tc>
              </a:tr>
              <a:tr h="115643">
                <a:tc gridSpan="3">
                  <a:txBody>
                    <a:bodyPr/>
                    <a:lstStyle/>
                    <a:p>
                      <a:pPr algn="l" fontAlgn="b"/>
                      <a:r>
                        <a:rPr lang="fr-BE" sz="800" u="none" strike="noStrike">
                          <a:effectLst/>
                        </a:rPr>
                        <a:t>Emission gaz Chaudière Hyon</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w="6350" cap="flat" cmpd="sng" algn="ctr">
                      <a:solidFill>
                        <a:schemeClr val="tx1"/>
                      </a:solidFill>
                      <a:prstDash val="solid"/>
                      <a:round/>
                      <a:headEnd type="none" w="med" len="med"/>
                      <a:tailEnd type="none" w="med" len="med"/>
                    </a:lnBlToTr>
                    <a:solidFill>
                      <a:schemeClr val="accent3">
                        <a:lumMod val="40000"/>
                        <a:lumOff val="60000"/>
                      </a:schemeClr>
                    </a:solidFill>
                  </a:tcPr>
                </a:tc>
                <a:tc>
                  <a:txBody>
                    <a:bodyPr/>
                    <a:lstStyle/>
                    <a:p>
                      <a:pPr algn="ctr" fontAlgn="ctr"/>
                      <a:r>
                        <a:rPr lang="fr-BE" sz="600" u="none" strike="noStrike" dirty="0">
                          <a:effectLst/>
                        </a:rPr>
                        <a:t>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w="6350" cap="flat" cmpd="sng" algn="ctr">
                      <a:solidFill>
                        <a:schemeClr val="tx1"/>
                      </a:solidFill>
                      <a:prstDash val="solid"/>
                      <a:round/>
                      <a:headEnd type="none" w="med" len="med"/>
                      <a:tailEnd type="none" w="med" len="med"/>
                    </a:lnBlToTr>
                    <a:solidFill>
                      <a:schemeClr val="accent3">
                        <a:lumMod val="40000"/>
                        <a:lumOff val="60000"/>
                      </a:schemeClr>
                    </a:solidFill>
                  </a:tcPr>
                </a:tc>
                <a:tc>
                  <a:txBody>
                    <a:bodyPr/>
                    <a:lstStyle/>
                    <a:p>
                      <a:pPr algn="ctr" fontAlgn="ctr"/>
                      <a:r>
                        <a:rPr lang="fr-BE" sz="600" u="none" strike="noStrike" dirty="0">
                          <a:effectLst/>
                        </a:rPr>
                        <a:t>8.529,2 Kg</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w="6350" cap="flat" cmpd="sng" algn="ctr">
                      <a:solidFill>
                        <a:schemeClr val="tx1"/>
                      </a:solidFill>
                      <a:prstDash val="solid"/>
                      <a:round/>
                      <a:headEnd type="none" w="med" len="med"/>
                      <a:tailEnd type="none" w="med" len="med"/>
                    </a:lnBlToTr>
                    <a:solidFill>
                      <a:schemeClr val="accent3">
                        <a:lumMod val="40000"/>
                        <a:lumOff val="60000"/>
                      </a:schemeClr>
                    </a:solidFill>
                  </a:tcPr>
                </a:tc>
              </a:tr>
              <a:tr h="115643">
                <a:tc gridSpan="2">
                  <a:txBody>
                    <a:bodyPr/>
                    <a:lstStyle/>
                    <a:p>
                      <a:pPr algn="l" fontAlgn="b"/>
                      <a:r>
                        <a:rPr lang="fr-BE" sz="800" u="none" strike="noStrike">
                          <a:effectLst/>
                        </a:rPr>
                        <a:t>Nbre de véhicule</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3</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4</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5</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25,00 %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3">
                  <a:txBody>
                    <a:bodyPr/>
                    <a:lstStyle/>
                    <a:p>
                      <a:pPr algn="l" fontAlgn="b"/>
                      <a:r>
                        <a:rPr lang="fr-BE" sz="800" u="none" strike="noStrike">
                          <a:effectLst/>
                        </a:rPr>
                        <a:t>Nbre incidents environnementaux</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0</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0</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0</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0,00 %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3">
                  <a:txBody>
                    <a:bodyPr/>
                    <a:lstStyle/>
                    <a:p>
                      <a:pPr algn="l" fontAlgn="b"/>
                      <a:r>
                        <a:rPr lang="fr-BE" sz="800" u="none" strike="noStrike">
                          <a:effectLst/>
                        </a:rPr>
                        <a:t>(air, poussière, odeur, bruits)</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dirty="0">
                        <a:solidFill>
                          <a:srgbClr val="000000"/>
                        </a:solidFill>
                        <a:effectLst/>
                        <a:latin typeface="Calibri"/>
                      </a:endParaRPr>
                    </a:p>
                  </a:txBody>
                  <a:tcPr marL="5782" marR="5782" marT="5782"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6350" cap="flat" cmpd="sng" algn="ctr">
                      <a:noFill/>
                      <a:prstDash val="solid"/>
                      <a:round/>
                      <a:headEnd type="none" w="med" len="med"/>
                      <a:tailEnd type="none" w="med" len="med"/>
                    </a:lnBlToTr>
                    <a:solidFill>
                      <a:schemeClr val="accent3">
                        <a:lumMod val="40000"/>
                        <a:lumOff val="60000"/>
                      </a:schemeClr>
                    </a:solidFill>
                  </a:tcPr>
                </a:tc>
                <a:tc>
                  <a:txBody>
                    <a:bodyPr/>
                    <a:lstStyle/>
                    <a:p>
                      <a:pPr algn="ctr" fontAlgn="ctr"/>
                      <a:endParaRPr lang="fr-BE" sz="600" b="0" i="0" u="none" strike="noStrike" dirty="0">
                        <a:solidFill>
                          <a:srgbClr val="000000"/>
                        </a:solidFill>
                        <a:effectLst/>
                        <a:latin typeface="Calibri"/>
                      </a:endParaRPr>
                    </a:p>
                  </a:txBody>
                  <a:tcPr marL="5782" marR="5782" marT="5782"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6350" cap="flat" cmpd="sng" algn="ctr">
                      <a:noFill/>
                      <a:prstDash val="solid"/>
                      <a:round/>
                      <a:headEnd type="none" w="med" len="med"/>
                      <a:tailEnd type="none" w="med" len="med"/>
                    </a:lnBlToTr>
                    <a:solidFill>
                      <a:schemeClr val="accent3">
                        <a:lumMod val="40000"/>
                        <a:lumOff val="60000"/>
                      </a:schemeClr>
                    </a:solidFill>
                  </a:tcPr>
                </a:tc>
                <a:tc>
                  <a:txBody>
                    <a:bodyPr/>
                    <a:lstStyle/>
                    <a:p>
                      <a:pPr algn="ctr" fontAlgn="ctr"/>
                      <a:endParaRPr lang="fr-BE" sz="600" b="0" i="0" u="none" strike="noStrike" dirty="0">
                        <a:solidFill>
                          <a:srgbClr val="000000"/>
                        </a:solidFill>
                        <a:effectLst/>
                        <a:latin typeface="Calibri"/>
                      </a:endParaRPr>
                    </a:p>
                  </a:txBody>
                  <a:tcPr marL="5782" marR="5782" marT="5782"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6350" cap="flat" cmpd="sng" algn="ctr">
                      <a:noFill/>
                      <a:prstDash val="solid"/>
                      <a:round/>
                      <a:headEnd type="none" w="med" len="med"/>
                      <a:tailEnd type="none" w="med" len="med"/>
                    </a:lnBlToTr>
                    <a:solidFill>
                      <a:schemeClr val="accent3">
                        <a:lumMod val="40000"/>
                        <a:lumOff val="60000"/>
                      </a:schemeClr>
                    </a:solidFill>
                  </a:tcPr>
                </a:tc>
                <a:tc>
                  <a:txBody>
                    <a:bodyPr/>
                    <a:lstStyle/>
                    <a:p>
                      <a:pPr algn="ctr" fontAlgn="ctr"/>
                      <a:endParaRPr lang="fr-BE" sz="600" b="0" i="0" u="none" strike="noStrike" dirty="0">
                        <a:solidFill>
                          <a:srgbClr val="000000"/>
                        </a:solidFill>
                        <a:effectLst/>
                        <a:latin typeface="Calibri"/>
                      </a:endParaRPr>
                    </a:p>
                  </a:txBody>
                  <a:tcPr marL="5782" marR="5782" marT="5782"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6350" cap="flat" cmpd="sng" algn="ctr">
                      <a:noFill/>
                      <a:prstDash val="solid"/>
                      <a:round/>
                      <a:headEnd type="none" w="med" len="med"/>
                      <a:tailEnd type="none" w="med" len="med"/>
                    </a:lnBlToTr>
                    <a:solidFill>
                      <a:schemeClr val="accent3">
                        <a:lumMod val="40000"/>
                        <a:lumOff val="60000"/>
                      </a:schemeClr>
                    </a:solidFill>
                  </a:tcPr>
                </a:tc>
              </a:tr>
              <a:tr h="115643">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dirty="0">
                        <a:solidFill>
                          <a:srgbClr val="000000"/>
                        </a:solidFill>
                        <a:effectLst/>
                        <a:latin typeface="Calibri"/>
                      </a:endParaRPr>
                    </a:p>
                  </a:txBody>
                  <a:tcPr marL="5782" marR="5782" marT="5782"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dirty="0">
                        <a:solidFill>
                          <a:srgbClr val="000000"/>
                        </a:solidFill>
                        <a:effectLst/>
                        <a:latin typeface="Calibri"/>
                      </a:endParaRPr>
                    </a:p>
                  </a:txBody>
                  <a:tcPr marL="5782" marR="5782" marT="5782"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r>
              <a:tr h="115643">
                <a:tc gridSpan="2">
                  <a:txBody>
                    <a:bodyPr/>
                    <a:lstStyle/>
                    <a:p>
                      <a:pPr algn="l" fontAlgn="b"/>
                      <a:r>
                        <a:rPr lang="fr-BE" sz="800" u="sng" strike="noStrike">
                          <a:effectLst/>
                        </a:rPr>
                        <a:t>Autres indicateurs</a:t>
                      </a:r>
                      <a:endParaRPr lang="fr-BE" sz="800" b="1" i="0" u="sng" strike="noStrike">
                        <a:solidFill>
                          <a:srgbClr val="000000"/>
                        </a:solidFill>
                        <a:effectLst/>
                        <a:latin typeface="Arial"/>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r>
              <a:tr h="115643">
                <a:tc gridSpan="6">
                  <a:txBody>
                    <a:bodyPr/>
                    <a:lstStyle/>
                    <a:p>
                      <a:pPr algn="l" fontAlgn="b"/>
                      <a:r>
                        <a:rPr lang="fr-BE" sz="800" u="none" strike="noStrike">
                          <a:effectLst/>
                        </a:rPr>
                        <a:t>Communications environnementales suivies de mesures concrètes </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4">
                  <a:txBody>
                    <a:bodyPr/>
                    <a:lstStyle/>
                    <a:p>
                      <a:pPr algn="l" fontAlgn="b"/>
                      <a:r>
                        <a:rPr lang="fr-BE" sz="800" u="none" strike="noStrike">
                          <a:effectLst/>
                        </a:rPr>
                        <a:t>Nbre d’actions environnementales réalisée</a:t>
                      </a:r>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ctr" fontAlgn="ctr"/>
                      <a:r>
                        <a:rPr lang="fr-BE" sz="600" u="none" strike="noStrike" dirty="0">
                          <a:effectLst/>
                        </a:rPr>
                        <a:t>87</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40</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52</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30,00 %</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3">
                  <a:txBody>
                    <a:bodyPr/>
                    <a:lstStyle/>
                    <a:p>
                      <a:pPr algn="l" fontAlgn="b"/>
                      <a:r>
                        <a:rPr lang="fr-BE" sz="800" u="none" strike="noStrike">
                          <a:effectLst/>
                        </a:rPr>
                        <a:t>Nombre de stagiaires CISP</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107</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87</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88</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1,15 %</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81560">
                <a:tc gridSpan="4">
                  <a:txBody>
                    <a:bodyPr/>
                    <a:lstStyle/>
                    <a:p>
                      <a:pPr algn="l" fontAlgn="b"/>
                      <a:r>
                        <a:rPr lang="fr-BE" sz="800" u="none" strike="noStrike">
                          <a:effectLst/>
                        </a:rPr>
                        <a:t>Nbre d’heures de formation</a:t>
                      </a:r>
                      <a:r>
                        <a:rPr lang="fr-BE" sz="600" u="none" strike="noStrike">
                          <a:effectLst/>
                        </a:rPr>
                        <a:t> (CISP, PMTIC, Trace, Circuit et NTIC)</a:t>
                      </a:r>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ctr" fontAlgn="ctr"/>
                      <a:r>
                        <a:rPr lang="fr-BE" sz="600" u="none" strike="noStrike">
                          <a:effectLst/>
                        </a:rPr>
                        <a:t>56.402,00 h</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62.182,07 h</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50.496,00 h</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-18,79 %</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3">
                  <a:txBody>
                    <a:bodyPr/>
                    <a:lstStyle/>
                    <a:p>
                      <a:pPr algn="l" fontAlgn="b"/>
                      <a:r>
                        <a:rPr lang="fr-BE" sz="800" u="none" strike="noStrike">
                          <a:effectLst/>
                        </a:rPr>
                        <a:t>Personnel sensibilisé à EMAS</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100,0%</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100,0%</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100,0%</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0,00 %</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3">
                  <a:txBody>
                    <a:bodyPr/>
                    <a:lstStyle/>
                    <a:p>
                      <a:pPr algn="l" fontAlgn="b"/>
                      <a:r>
                        <a:rPr lang="fr-BE" sz="800" u="none" strike="noStrike">
                          <a:effectLst/>
                        </a:rPr>
                        <a:t>Stagiaires CISP sensibilisés à EMAS</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100,0%</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100,0%</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100,0%</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0,00 %</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2">
                  <a:txBody>
                    <a:bodyPr/>
                    <a:lstStyle/>
                    <a:p>
                      <a:pPr algn="l" fontAlgn="b"/>
                      <a:r>
                        <a:rPr lang="fr-BE" sz="800" u="none" strike="noStrike">
                          <a:effectLst/>
                        </a:rPr>
                        <a:t>Nbre d’emplois créés</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5</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400,00 %</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3">
                  <a:txBody>
                    <a:bodyPr/>
                    <a:lstStyle/>
                    <a:p>
                      <a:pPr algn="l" fontAlgn="b"/>
                      <a:r>
                        <a:rPr lang="fr-BE" sz="800" u="none" strike="noStrike">
                          <a:effectLst/>
                        </a:rPr>
                        <a:t>Nbre de partenariats avec les écoles</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43</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86</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82</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-4,65 %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4">
                  <a:txBody>
                    <a:bodyPr/>
                    <a:lstStyle/>
                    <a:p>
                      <a:pPr algn="l" fontAlgn="b"/>
                      <a:r>
                        <a:rPr lang="fr-BE" sz="800" u="none" strike="noStrike">
                          <a:effectLst/>
                        </a:rPr>
                        <a:t>Nbre de partenaires environnementaux</a:t>
                      </a:r>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ctr" fontAlgn="ctr"/>
                      <a:r>
                        <a:rPr lang="fr-BE" sz="600" u="none" strike="noStrike">
                          <a:effectLst/>
                        </a:rPr>
                        <a:t>162</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203</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172</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-15,27 %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r>
              <a:tr h="115643">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r>
              <a:tr h="115643">
                <a:tc gridSpan="3">
                  <a:txBody>
                    <a:bodyPr/>
                    <a:lstStyle/>
                    <a:p>
                      <a:pPr algn="l" fontAlgn="b"/>
                      <a:r>
                        <a:rPr lang="fr-BE" sz="800" u="sng" strike="noStrike">
                          <a:effectLst/>
                        </a:rPr>
                        <a:t>Indicateurs d’éco-efficacité</a:t>
                      </a:r>
                      <a:endParaRPr lang="fr-BE" sz="800" b="1" i="0" u="sng" strike="noStrike">
                        <a:solidFill>
                          <a:srgbClr val="000000"/>
                        </a:solidFill>
                        <a:effectLst/>
                        <a:latin typeface="Arial"/>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3">
                  <a:txBody>
                    <a:bodyPr/>
                    <a:lstStyle/>
                    <a:p>
                      <a:pPr algn="l" fontAlgn="b"/>
                      <a:r>
                        <a:rPr lang="fr-BE" sz="800" u="none" strike="noStrike">
                          <a:effectLst/>
                        </a:rPr>
                        <a:t>% de réutilisation/DEEE reçu</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22,10%</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32,89%</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26,96%</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-18,04 %</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3">
                  <a:txBody>
                    <a:bodyPr/>
                    <a:lstStyle/>
                    <a:p>
                      <a:pPr algn="l" fontAlgn="b"/>
                      <a:r>
                        <a:rPr lang="fr-BE" sz="800" u="none" strike="noStrike">
                          <a:effectLst/>
                        </a:rPr>
                        <a:t>L carburant/Nbre de véhicule</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1131,48</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1045,33</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760,72</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-27,23 %</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32990">
                <a:tc gridSpan="3">
                  <a:txBody>
                    <a:bodyPr/>
                    <a:lstStyle/>
                    <a:p>
                      <a:pPr algn="l" fontAlgn="b"/>
                      <a:r>
                        <a:rPr lang="fr-BE" sz="800" u="none" strike="noStrike">
                          <a:effectLst/>
                        </a:rPr>
                        <a:t>m</a:t>
                      </a:r>
                      <a:r>
                        <a:rPr lang="fr-BE" sz="800" u="none" strike="noStrike" baseline="30000">
                          <a:effectLst/>
                        </a:rPr>
                        <a:t>3</a:t>
                      </a:r>
                      <a:r>
                        <a:rPr lang="fr-BE" sz="800" u="none" strike="noStrike">
                          <a:effectLst/>
                        </a:rPr>
                        <a:t> d'eau /heure de formation</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0,003900571</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0,004261679</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0,004614227</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8,27 %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3">
                  <a:txBody>
                    <a:bodyPr/>
                    <a:lstStyle/>
                    <a:p>
                      <a:pPr algn="l" fontAlgn="b"/>
                      <a:r>
                        <a:rPr lang="fr-BE" sz="800" u="none" strike="noStrike">
                          <a:effectLst/>
                        </a:rPr>
                        <a:t>kg de déchets/kg DEEE reçu en don</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0,884133217</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1,147973733</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0,920223433</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-19,84 %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4">
                  <a:txBody>
                    <a:bodyPr/>
                    <a:lstStyle/>
                    <a:p>
                      <a:pPr algn="l" fontAlgn="b"/>
                      <a:r>
                        <a:rPr lang="fr-BE" sz="800" u="none" strike="noStrike">
                          <a:effectLst/>
                        </a:rPr>
                        <a:t>kg DEEE reconditionné/kg DEEE reçu en don</a:t>
                      </a:r>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ctr" fontAlgn="ctr"/>
                      <a:r>
                        <a:rPr lang="fr-BE" sz="600" u="none" strike="noStrike">
                          <a:effectLst/>
                        </a:rPr>
                        <a:t>0,221036987</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0,328902369</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0,269573115</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-18,04 %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4">
                  <a:txBody>
                    <a:bodyPr/>
                    <a:lstStyle/>
                    <a:p>
                      <a:pPr algn="l" fontAlgn="b"/>
                      <a:r>
                        <a:rPr lang="fr-BE" sz="800" u="none" strike="noStrike">
                          <a:effectLst/>
                        </a:rPr>
                        <a:t>Achats écologiques (% du budget achat)</a:t>
                      </a:r>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ctr" fontAlgn="ctr"/>
                      <a:r>
                        <a:rPr lang="fr-BE" sz="600" u="none" strike="noStrike">
                          <a:effectLst/>
                        </a:rPr>
                        <a:t>10,16%</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15,69%</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15,68%</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-0,06 %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2">
                  <a:txBody>
                    <a:bodyPr/>
                    <a:lstStyle/>
                    <a:p>
                      <a:pPr algn="l" fontAlgn="b"/>
                      <a:r>
                        <a:rPr lang="fr-BE" sz="800" u="none" strike="noStrike">
                          <a:effectLst/>
                        </a:rPr>
                        <a:t>kWh gaz/ d°j*m³</a:t>
                      </a:r>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r>
              <a:tr h="115643">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7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endParaRPr lang="fr-BE" sz="7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endParaRPr lang="fr-BE" sz="7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7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r>
              <a:tr h="115643">
                <a:tc gridSpan="2">
                  <a:txBody>
                    <a:bodyPr/>
                    <a:lstStyle/>
                    <a:p>
                      <a:pPr algn="l" fontAlgn="b"/>
                      <a:r>
                        <a:rPr lang="fr-BE" sz="800" u="sng" strike="noStrike">
                          <a:effectLst/>
                        </a:rPr>
                        <a:t>Audits SME</a:t>
                      </a:r>
                      <a:endParaRPr lang="fr-BE" sz="800" b="1" i="0" u="sng" strike="noStrike">
                        <a:solidFill>
                          <a:srgbClr val="000000"/>
                        </a:solidFill>
                        <a:effectLst/>
                        <a:latin typeface="Arial"/>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fr-BE" sz="800" b="0" i="0" u="none" strike="noStrike">
                        <a:solidFill>
                          <a:srgbClr val="000000"/>
                        </a:solidFill>
                        <a:effectLst/>
                        <a:latin typeface="Calibri"/>
                      </a:endParaRPr>
                    </a:p>
                  </a:txBody>
                  <a:tcPr marL="5782" marR="5782" marT="578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 </a:t>
                      </a: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fr-BE" sz="600" b="0" i="0" u="none" strike="noStrike">
                        <a:solidFill>
                          <a:srgbClr val="000000"/>
                        </a:solidFill>
                        <a:effectLst/>
                        <a:latin typeface="Calibri"/>
                      </a:endParaRPr>
                    </a:p>
                  </a:txBody>
                  <a:tcPr marL="5782" marR="5782" marT="5782"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4">
                  <a:txBody>
                    <a:bodyPr/>
                    <a:lstStyle/>
                    <a:p>
                      <a:pPr algn="l" fontAlgn="b"/>
                      <a:r>
                        <a:rPr lang="fr-BE" sz="800" u="none" strike="noStrike">
                          <a:effectLst/>
                        </a:rPr>
                        <a:t>Nbre de contrôles environnementaux internes</a:t>
                      </a:r>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ctr" fontAlgn="ctr"/>
                      <a:r>
                        <a:rPr lang="fr-BE" sz="600" u="none" strike="noStrike" dirty="0">
                          <a:effectLst/>
                        </a:rPr>
                        <a:t>5</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6</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8</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a:effectLst/>
                        </a:rPr>
                        <a:t>33,33 %</a:t>
                      </a:r>
                      <a:endParaRPr lang="fr-BE" sz="600" b="0" i="0" u="none" strike="noStrike">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5643">
                <a:tc gridSpan="4">
                  <a:txBody>
                    <a:bodyPr/>
                    <a:lstStyle/>
                    <a:p>
                      <a:pPr algn="l" fontAlgn="b"/>
                      <a:r>
                        <a:rPr lang="fr-BE" sz="800" u="none" strike="noStrike">
                          <a:effectLst/>
                        </a:rPr>
                        <a:t>Nbre de contrôles environnementaux externes</a:t>
                      </a:r>
                      <a:endParaRPr lang="fr-BE" sz="800" b="0" i="0" u="none" strike="noStrike">
                        <a:solidFill>
                          <a:srgbClr val="000000"/>
                        </a:solidFill>
                        <a:effectLst/>
                        <a:latin typeface="Calibri"/>
                      </a:endParaRPr>
                    </a:p>
                  </a:txBody>
                  <a:tcPr marL="5782" marR="5782" marT="5782" marB="0" anchor="b">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ctr" fontAlgn="ctr"/>
                      <a:r>
                        <a:rPr lang="fr-BE" sz="600" u="none" strike="noStrike" dirty="0">
                          <a:effectLst/>
                        </a:rPr>
                        <a:t>1</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1</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fr-BE" sz="600" u="none" strike="noStrike" dirty="0">
                          <a:effectLst/>
                        </a:rPr>
                        <a:t>0,00 %</a:t>
                      </a:r>
                      <a:endParaRPr lang="fr-BE" sz="600" b="0" i="0" u="none" strike="noStrike" dirty="0">
                        <a:solidFill>
                          <a:srgbClr val="000000"/>
                        </a:solidFill>
                        <a:effectLst/>
                        <a:latin typeface="Calibri"/>
                      </a:endParaRPr>
                    </a:p>
                  </a:txBody>
                  <a:tcPr marL="5782" marR="5782" marT="578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 y="0"/>
            <a:ext cx="6858000" cy="1496616"/>
            <a:chOff x="1" y="0"/>
            <a:chExt cx="6858000" cy="1496616"/>
          </a:xfrm>
        </p:grpSpPr>
        <p:grpSp>
          <p:nvGrpSpPr>
            <p:cNvPr id="3" name="Groupe 4">
              <a:extLst>
                <a:ext uri="{FF2B5EF4-FFF2-40B4-BE49-F238E27FC236}">
                  <a16:creationId xmlns:xdr="http://schemas.openxmlformats.org/drawingml/2006/spreadsheetDrawing" xmlns:a16="http://schemas.microsoft.com/office/drawing/2014/main" xmlns="" xmlns:lc="http://schemas.openxmlformats.org/drawingml/2006/lockedCanvas" id="{00000000-0008-0000-0000-00001D000000}"/>
                </a:ext>
              </a:extLst>
            </p:cNvPr>
            <p:cNvGrpSpPr>
              <a:grpSpLocks/>
            </p:cNvGrpSpPr>
            <p:nvPr/>
          </p:nvGrpSpPr>
          <p:grpSpPr bwMode="auto">
            <a:xfrm>
              <a:off x="1" y="0"/>
              <a:ext cx="6858000" cy="1496616"/>
              <a:chOff x="0" y="0"/>
              <a:chExt cx="7550826" cy="1876425"/>
            </a:xfrm>
          </p:grpSpPr>
          <p:sp>
            <p:nvSpPr>
              <p:cNvPr id="5" name="Freeform 7">
                <a:extLst>
                  <a:ext uri="{FF2B5EF4-FFF2-40B4-BE49-F238E27FC236}">
                    <a16:creationId xmlns:xdr="http://schemas.openxmlformats.org/drawingml/2006/spreadsheetDrawing" xmlns:a16="http://schemas.microsoft.com/office/drawing/2014/main" xmlns="" xmlns:lc="http://schemas.openxmlformats.org/drawingml/2006/lockedCanvas" id="{00000000-0008-0000-0000-00001F000000}"/>
                  </a:ext>
                </a:extLst>
              </p:cNvPr>
              <p:cNvSpPr>
                <a:spLocks/>
              </p:cNvSpPr>
              <p:nvPr/>
            </p:nvSpPr>
            <p:spPr bwMode="auto">
              <a:xfrm>
                <a:off x="0" y="0"/>
                <a:ext cx="7543800" cy="1812926"/>
              </a:xfrm>
              <a:custGeom>
                <a:avLst/>
                <a:gdLst>
                  <a:gd name="T0" fmla="*/ 0 w 2448"/>
                  <a:gd name="T1" fmla="*/ 0 h 650"/>
                  <a:gd name="T2" fmla="*/ 0 w 2448"/>
                  <a:gd name="T3" fmla="*/ 2147483647 h 650"/>
                  <a:gd name="T4" fmla="*/ 2147483647 w 2448"/>
                  <a:gd name="T5" fmla="*/ 2147483647 h 650"/>
                  <a:gd name="T6" fmla="*/ 2147483647 w 2448"/>
                  <a:gd name="T7" fmla="*/ 0 h 650"/>
                  <a:gd name="T8" fmla="*/ 0 w 2448"/>
                  <a:gd name="T9" fmla="*/ 0 h 650"/>
                  <a:gd name="T10" fmla="*/ 0 60000 65536"/>
                  <a:gd name="T11" fmla="*/ 0 60000 65536"/>
                  <a:gd name="T12" fmla="*/ 0 60000 65536"/>
                  <a:gd name="T13" fmla="*/ 0 60000 65536"/>
                  <a:gd name="T14" fmla="*/ 0 60000 65536"/>
                  <a:gd name="T15" fmla="*/ 0 w 2448"/>
                  <a:gd name="T16" fmla="*/ 0 h 650"/>
                  <a:gd name="T17" fmla="*/ 2448 w 2448"/>
                  <a:gd name="T18" fmla="*/ 650 h 650"/>
                </a:gdLst>
                <a:ahLst/>
                <a:cxnLst>
                  <a:cxn ang="T10">
                    <a:pos x="T0" y="T1"/>
                  </a:cxn>
                  <a:cxn ang="T11">
                    <a:pos x="T2" y="T3"/>
                  </a:cxn>
                  <a:cxn ang="T12">
                    <a:pos x="T4" y="T5"/>
                  </a:cxn>
                  <a:cxn ang="T13">
                    <a:pos x="T6" y="T7"/>
                  </a:cxn>
                  <a:cxn ang="T14">
                    <a:pos x="T8" y="T9"/>
                  </a:cxn>
                </a:cxnLst>
                <a:rect l="T15" t="T16" r="T17" b="T18"/>
                <a:pathLst>
                  <a:path w="2448" h="650">
                    <a:moveTo>
                      <a:pt x="0" y="0"/>
                    </a:moveTo>
                    <a:cubicBezTo>
                      <a:pt x="0" y="650"/>
                      <a:pt x="0" y="650"/>
                      <a:pt x="0" y="650"/>
                    </a:cubicBezTo>
                    <a:cubicBezTo>
                      <a:pt x="914" y="423"/>
                      <a:pt x="1786" y="414"/>
                      <a:pt x="2448" y="466"/>
                    </a:cubicBezTo>
                    <a:cubicBezTo>
                      <a:pt x="2448" y="0"/>
                      <a:pt x="2448" y="0"/>
                      <a:pt x="2448" y="0"/>
                    </a:cubicBezTo>
                    <a:lnTo>
                      <a:pt x="0" y="0"/>
                    </a:lnTo>
                    <a:close/>
                  </a:path>
                </a:pathLst>
              </a:custGeom>
              <a:gradFill rotWithShape="1">
                <a:gsLst>
                  <a:gs pos="0">
                    <a:srgbClr val="DDEBCF"/>
                  </a:gs>
                  <a:gs pos="50000">
                    <a:srgbClr val="9CB86E"/>
                  </a:gs>
                  <a:gs pos="100000">
                    <a:srgbClr val="156B13"/>
                  </a:gs>
                </a:gsLst>
                <a:path path="rect">
                  <a:fillToRect l="100000" t="100000"/>
                </a:path>
              </a:gradFill>
              <a:ln w="9525">
                <a:noFill/>
                <a:round/>
                <a:headEnd/>
                <a:tailEnd/>
              </a:ln>
            </p:spPr>
          </p:sp>
          <p:grpSp>
            <p:nvGrpSpPr>
              <p:cNvPr id="6" name="Groupe 5">
                <a:extLst>
                  <a:ext uri="{FF2B5EF4-FFF2-40B4-BE49-F238E27FC236}">
                    <a16:creationId xmlns:xdr="http://schemas.openxmlformats.org/drawingml/2006/spreadsheetDrawing" xmlns:a16="http://schemas.microsoft.com/office/drawing/2014/main" xmlns="" xmlns:lc="http://schemas.openxmlformats.org/drawingml/2006/lockedCanvas" id="{00000000-0008-0000-0000-000020000000}"/>
                  </a:ext>
                </a:extLst>
              </p:cNvPr>
              <p:cNvGrpSpPr>
                <a:grpSpLocks/>
              </p:cNvGrpSpPr>
              <p:nvPr/>
            </p:nvGrpSpPr>
            <p:grpSpPr bwMode="auto">
              <a:xfrm>
                <a:off x="7026" y="923925"/>
                <a:ext cx="7543800" cy="952500"/>
                <a:chOff x="7026" y="923925"/>
                <a:chExt cx="7543800" cy="952500"/>
              </a:xfrm>
            </p:grpSpPr>
            <p:sp>
              <p:nvSpPr>
                <p:cNvPr id="7" name="Freeform 8">
                  <a:extLst>
                    <a:ext uri="{FF2B5EF4-FFF2-40B4-BE49-F238E27FC236}">
                      <a16:creationId xmlns:xdr="http://schemas.openxmlformats.org/drawingml/2006/spreadsheetDrawing" xmlns:a16="http://schemas.microsoft.com/office/drawing/2014/main" xmlns="" xmlns:lc="http://schemas.openxmlformats.org/drawingml/2006/lockedCanvas" id="{00000000-0008-0000-0000-000021000000}"/>
                    </a:ext>
                  </a:extLst>
                </p:cNvPr>
                <p:cNvSpPr>
                  <a:spLocks/>
                </p:cNvSpPr>
                <p:nvPr/>
              </p:nvSpPr>
              <p:spPr bwMode="auto">
                <a:xfrm>
                  <a:off x="7026" y="923925"/>
                  <a:ext cx="7543800" cy="730250"/>
                </a:xfrm>
                <a:custGeom>
                  <a:avLst/>
                  <a:gdLst>
                    <a:gd name="T0" fmla="*/ 2147483647 w 2448"/>
                    <a:gd name="T1" fmla="*/ 668418096 h 238"/>
                    <a:gd name="T2" fmla="*/ 0 w 2448"/>
                    <a:gd name="T3" fmla="*/ 2147483647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2448" y="71"/>
                      </a:moveTo>
                      <a:cubicBezTo>
                        <a:pt x="1835" y="12"/>
                        <a:pt x="939" y="0"/>
                        <a:pt x="0" y="238"/>
                      </a:cubicBezTo>
                    </a:path>
                  </a:pathLst>
                </a:custGeom>
                <a:noFill/>
                <a:ln w="6335">
                  <a:solidFill>
                    <a:srgbClr val="EFB32F"/>
                  </a:solidFill>
                  <a:miter lim="800000"/>
                  <a:headEnd/>
                  <a:tailEnd/>
                </a:ln>
              </p:spPr>
            </p:sp>
            <p:sp>
              <p:nvSpPr>
                <p:cNvPr id="8" name="Freeform 9">
                  <a:extLst>
                    <a:ext uri="{FF2B5EF4-FFF2-40B4-BE49-F238E27FC236}">
                      <a16:creationId xmlns:xdr="http://schemas.openxmlformats.org/drawingml/2006/spreadsheetDrawing" xmlns:a16="http://schemas.microsoft.com/office/drawing/2014/main" xmlns="" xmlns:lc="http://schemas.openxmlformats.org/drawingml/2006/lockedCanvas" id="{00000000-0008-0000-0000-000022000000}"/>
                    </a:ext>
                  </a:extLst>
                </p:cNvPr>
                <p:cNvSpPr>
                  <a:spLocks/>
                </p:cNvSpPr>
                <p:nvPr/>
              </p:nvSpPr>
              <p:spPr bwMode="auto">
                <a:xfrm>
                  <a:off x="7026" y="1038225"/>
                  <a:ext cx="7543800" cy="717550"/>
                </a:xfrm>
                <a:custGeom>
                  <a:avLst/>
                  <a:gdLst>
                    <a:gd name="T0" fmla="*/ 0 w 2448"/>
                    <a:gd name="T1" fmla="*/ 2147483647 h 237"/>
                    <a:gd name="T2" fmla="*/ 2147483647 w 2448"/>
                    <a:gd name="T3" fmla="*/ 687494658 h 237"/>
                    <a:gd name="T4" fmla="*/ 0 60000 65536"/>
                    <a:gd name="T5" fmla="*/ 0 60000 65536"/>
                    <a:gd name="T6" fmla="*/ 0 w 2448"/>
                    <a:gd name="T7" fmla="*/ 0 h 237"/>
                    <a:gd name="T8" fmla="*/ 2448 w 2448"/>
                    <a:gd name="T9" fmla="*/ 237 h 237"/>
                  </a:gdLst>
                  <a:ahLst/>
                  <a:cxnLst>
                    <a:cxn ang="T4">
                      <a:pos x="T0" y="T1"/>
                    </a:cxn>
                    <a:cxn ang="T5">
                      <a:pos x="T2" y="T3"/>
                    </a:cxn>
                  </a:cxnLst>
                  <a:rect l="T6" t="T7" r="T8" b="T9"/>
                  <a:pathLst>
                    <a:path w="2448" h="237">
                      <a:moveTo>
                        <a:pt x="0" y="237"/>
                      </a:moveTo>
                      <a:cubicBezTo>
                        <a:pt x="940" y="0"/>
                        <a:pt x="1835" y="15"/>
                        <a:pt x="2448" y="75"/>
                      </a:cubicBezTo>
                    </a:path>
                  </a:pathLst>
                </a:custGeom>
                <a:noFill/>
                <a:ln w="6335">
                  <a:solidFill>
                    <a:srgbClr val="FFFFFE"/>
                  </a:solidFill>
                  <a:miter lim="800000"/>
                  <a:headEnd/>
                  <a:tailEnd/>
                </a:ln>
              </p:spPr>
            </p:sp>
            <p:sp>
              <p:nvSpPr>
                <p:cNvPr id="9" name="Freeform 10">
                  <a:extLst>
                    <a:ext uri="{FF2B5EF4-FFF2-40B4-BE49-F238E27FC236}">
                      <a16:creationId xmlns:xdr="http://schemas.openxmlformats.org/drawingml/2006/spreadsheetDrawing" xmlns:a16="http://schemas.microsoft.com/office/drawing/2014/main" xmlns="" xmlns:lc="http://schemas.openxmlformats.org/drawingml/2006/lockedCanvas" id="{00000000-0008-0000-0000-000023000000}"/>
                    </a:ext>
                  </a:extLst>
                </p:cNvPr>
                <p:cNvSpPr>
                  <a:spLocks/>
                </p:cNvSpPr>
                <p:nvPr/>
              </p:nvSpPr>
              <p:spPr bwMode="auto">
                <a:xfrm>
                  <a:off x="7026" y="1158875"/>
                  <a:ext cx="7543800" cy="717550"/>
                </a:xfrm>
                <a:custGeom>
                  <a:avLst/>
                  <a:gdLst>
                    <a:gd name="T0" fmla="*/ 0 w 2448"/>
                    <a:gd name="T1" fmla="*/ 2147483647 h 238"/>
                    <a:gd name="T2" fmla="*/ 2147483647 w 2448"/>
                    <a:gd name="T3" fmla="*/ 636279950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0" y="238"/>
                      </a:moveTo>
                      <a:cubicBezTo>
                        <a:pt x="939" y="0"/>
                        <a:pt x="1834" y="12"/>
                        <a:pt x="2448" y="70"/>
                      </a:cubicBezTo>
                    </a:path>
                  </a:pathLst>
                </a:custGeom>
                <a:noFill/>
                <a:ln w="6335">
                  <a:solidFill>
                    <a:srgbClr val="EFB32F"/>
                  </a:solidFill>
                  <a:miter lim="800000"/>
                  <a:headEnd/>
                  <a:tailEnd/>
                </a:ln>
              </p:spPr>
            </p:sp>
          </p:grpSp>
        </p:grpSp>
        <p:pic>
          <p:nvPicPr>
            <p:cNvPr id="4" name="Image 3" descr="logo-rectifié.gif">
              <a:extLst>
                <a:ext uri="{FF2B5EF4-FFF2-40B4-BE49-F238E27FC236}">
                  <a16:creationId xmlns:xdr="http://schemas.openxmlformats.org/drawingml/2006/spreadsheetDrawing" xmlns:a16="http://schemas.microsoft.com/office/drawing/2014/main" xmlns="" xmlns:lc="http://schemas.openxmlformats.org/drawingml/2006/lockedCanvas" id="{00000000-0008-0000-0000-00001E00000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9511" y="56456"/>
              <a:ext cx="1049566" cy="1100996"/>
            </a:xfrm>
            <a:prstGeom prst="rect">
              <a:avLst/>
            </a:prstGeom>
            <a:noFill/>
            <a:ln w="9525">
              <a:noFill/>
              <a:miter lim="800000"/>
              <a:headEnd/>
              <a:tailEnd/>
            </a:ln>
          </p:spPr>
        </p:pic>
      </p:grpSp>
      <p:sp>
        <p:nvSpPr>
          <p:cNvPr id="10" name="Espace réservé du numéro de diapositive 9"/>
          <p:cNvSpPr>
            <a:spLocks noGrp="1"/>
          </p:cNvSpPr>
          <p:nvPr>
            <p:ph type="sldNum" sz="quarter" idx="12"/>
          </p:nvPr>
        </p:nvSpPr>
        <p:spPr/>
        <p:txBody>
          <a:bodyPr/>
          <a:lstStyle/>
          <a:p>
            <a:fld id="{B62D6304-4E4A-4AB6-B302-EE903FEE9E06}" type="slidenum">
              <a:rPr lang="fr-BE" smtClean="0"/>
              <a:pPr/>
              <a:t>6</a:t>
            </a:fld>
            <a:endParaRPr lang="fr-BE"/>
          </a:p>
        </p:txBody>
      </p:sp>
      <p:sp>
        <p:nvSpPr>
          <p:cNvPr id="12" name="ZoneTexte 11"/>
          <p:cNvSpPr txBox="1"/>
          <p:nvPr/>
        </p:nvSpPr>
        <p:spPr>
          <a:xfrm>
            <a:off x="161333" y="4560972"/>
            <a:ext cx="6535335" cy="861774"/>
          </a:xfrm>
          <a:prstGeom prst="rect">
            <a:avLst/>
          </a:prstGeom>
          <a:noFill/>
          <a:ln>
            <a:solidFill>
              <a:schemeClr val="tx1"/>
            </a:solidFill>
          </a:ln>
        </p:spPr>
        <p:txBody>
          <a:bodyPr wrap="square" rtlCol="0">
            <a:spAutoFit/>
          </a:bodyPr>
          <a:lstStyle/>
          <a:p>
            <a:pPr algn="just"/>
            <a:r>
              <a:rPr lang="fr-BE" sz="1000" dirty="0"/>
              <a:t>Plusieurs entreprises externes ont pu visiter l'</a:t>
            </a:r>
            <a:r>
              <a:rPr lang="fr-BE" sz="1000" dirty="0" err="1"/>
              <a:t>asbl</a:t>
            </a:r>
            <a:r>
              <a:rPr lang="fr-BE" sz="1000" dirty="0"/>
              <a:t> en 2018 (Ecole de promotion sociale de Saint Ghislain, ASBL Initiative Formation Insertion à Tournai, CPAS de Soignies, Ecole industrielle et commerciale de Saint-Ghislain, Université de Mons, Ecole nationale supérieure de l'administration de Rabat-Maroc,...). L'</a:t>
            </a:r>
            <a:r>
              <a:rPr lang="fr-BE" sz="1000" dirty="0" err="1"/>
              <a:t>asbl</a:t>
            </a:r>
            <a:r>
              <a:rPr lang="fr-BE" sz="1000" dirty="0"/>
              <a:t> a aussi participé à divers événements: Forum des métiers à Lille, Jours fous de l'économie sociale, Salon Récupère, Economie circulaire et réemploi dans les marchés publiques</a:t>
            </a:r>
            <a:r>
              <a:rPr lang="fr-BE" sz="1000" dirty="0" smtClean="0"/>
              <a:t>,…</a:t>
            </a:r>
            <a:endParaRPr lang="fr-BE" sz="1000" dirty="0"/>
          </a:p>
        </p:txBody>
      </p:sp>
      <p:grpSp>
        <p:nvGrpSpPr>
          <p:cNvPr id="17" name="Groupe 16"/>
          <p:cNvGrpSpPr/>
          <p:nvPr/>
        </p:nvGrpSpPr>
        <p:grpSpPr>
          <a:xfrm>
            <a:off x="338943" y="1424608"/>
            <a:ext cx="6180115" cy="2985212"/>
            <a:chOff x="294414" y="1156526"/>
            <a:chExt cx="6180115" cy="2291211"/>
          </a:xfrm>
        </p:grpSpPr>
        <p:sp>
          <p:nvSpPr>
            <p:cNvPr id="13" name="ZoneTexte 12"/>
            <p:cNvSpPr txBox="1"/>
            <p:nvPr/>
          </p:nvSpPr>
          <p:spPr>
            <a:xfrm>
              <a:off x="294414" y="3226897"/>
              <a:ext cx="5733038" cy="220839"/>
            </a:xfrm>
            <a:prstGeom prst="rect">
              <a:avLst/>
            </a:prstGeom>
            <a:noFill/>
            <a:ln>
              <a:noFill/>
            </a:ln>
          </p:spPr>
          <p:txBody>
            <a:bodyPr wrap="square" rtlCol="0">
              <a:spAutoFit/>
            </a:bodyPr>
            <a:lstStyle/>
            <a:p>
              <a:r>
                <a:rPr lang="fr-BE" sz="1000" dirty="0"/>
                <a:t>Voir </a:t>
              </a:r>
              <a:r>
                <a:rPr lang="fr-BE" sz="1000" dirty="0" smtClean="0"/>
                <a:t>également les </a:t>
              </a:r>
              <a:r>
                <a:rPr lang="fr-BE" sz="1000" dirty="0"/>
                <a:t>indicateurs 2018 page précédente.</a:t>
              </a:r>
            </a:p>
          </p:txBody>
        </p:sp>
        <p:sp>
          <p:nvSpPr>
            <p:cNvPr id="14" name="ZoneTexte 13"/>
            <p:cNvSpPr txBox="1"/>
            <p:nvPr/>
          </p:nvSpPr>
          <p:spPr>
            <a:xfrm>
              <a:off x="389853" y="1156526"/>
              <a:ext cx="6084676" cy="2291211"/>
            </a:xfrm>
            <a:prstGeom prst="rect">
              <a:avLst/>
            </a:prstGeom>
            <a:noFill/>
            <a:ln>
              <a:noFill/>
            </a:ln>
          </p:spPr>
          <p:txBody>
            <a:bodyPr wrap="square" rtlCol="0">
              <a:spAutoFit/>
            </a:bodyPr>
            <a:lstStyle/>
            <a:p>
              <a:pPr algn="ctr"/>
              <a:r>
                <a:rPr lang="fr-BE" sz="1000" b="1" u="sng" dirty="0" smtClean="0"/>
                <a:t>Réalisations principales de l’année 2018 :</a:t>
              </a:r>
            </a:p>
            <a:p>
              <a:pPr algn="ctr"/>
              <a:endParaRPr lang="fr-BE" sz="1000" b="1" u="sng" dirty="0" smtClean="0"/>
            </a:p>
            <a:p>
              <a:pPr marL="228600" indent="-228600">
                <a:buFont typeface="+mj-lt"/>
                <a:buAutoNum type="arabicPeriod"/>
              </a:pPr>
              <a:r>
                <a:rPr lang="fr-BE" sz="1000" dirty="0" smtClean="0"/>
                <a:t>L’entreprise CD BATIMMO </a:t>
              </a:r>
              <a:r>
                <a:rPr lang="fr-BE" sz="1000" dirty="0" err="1" smtClean="0"/>
                <a:t>sprl</a:t>
              </a:r>
              <a:r>
                <a:rPr lang="fr-BE" sz="1000" dirty="0" smtClean="0"/>
                <a:t> </a:t>
              </a:r>
              <a:r>
                <a:rPr lang="fr-BE" sz="1000" dirty="0">
                  <a:solidFill>
                    <a:srgbClr val="000000"/>
                  </a:solidFill>
                </a:rPr>
                <a:t>est venue travailler dans les locaux d'</a:t>
              </a:r>
              <a:r>
                <a:rPr lang="fr-BE" sz="1000" dirty="0" err="1">
                  <a:solidFill>
                    <a:srgbClr val="000000"/>
                  </a:solidFill>
                </a:rPr>
                <a:t>Hyon</a:t>
              </a:r>
              <a:r>
                <a:rPr lang="fr-BE" sz="1000" dirty="0">
                  <a:solidFill>
                    <a:srgbClr val="000000"/>
                  </a:solidFill>
                </a:rPr>
                <a:t> afin d'avancer sur la mise en conformité. La vérification annuelle des </a:t>
              </a:r>
              <a:r>
                <a:rPr lang="fr-BE" sz="1000" dirty="0" err="1">
                  <a:solidFill>
                    <a:srgbClr val="000000"/>
                  </a:solidFill>
                </a:rPr>
                <a:t>exctincteurs</a:t>
              </a:r>
              <a:r>
                <a:rPr lang="fr-BE" sz="1000" dirty="0">
                  <a:solidFill>
                    <a:srgbClr val="000000"/>
                  </a:solidFill>
                </a:rPr>
                <a:t> a été réalisée par Alfa </a:t>
              </a:r>
              <a:r>
                <a:rPr lang="fr-BE" sz="1000" dirty="0" err="1">
                  <a:solidFill>
                    <a:srgbClr val="000000"/>
                  </a:solidFill>
                </a:rPr>
                <a:t>Prevent</a:t>
              </a:r>
              <a:r>
                <a:rPr lang="fr-BE" sz="1000" dirty="0">
                  <a:solidFill>
                    <a:srgbClr val="000000"/>
                  </a:solidFill>
                </a:rPr>
                <a:t>. Adaptation de la RC exploitation, livraison et protection juridique a été réalisée par Allianz</a:t>
              </a:r>
              <a:r>
                <a:rPr lang="fr-BE" sz="1000" dirty="0" smtClean="0">
                  <a:solidFill>
                    <a:srgbClr val="000000"/>
                  </a:solidFill>
                </a:rPr>
                <a:t>.</a:t>
              </a:r>
            </a:p>
            <a:p>
              <a:pPr marL="228600" indent="-228600">
                <a:buFont typeface="+mj-lt"/>
                <a:buAutoNum type="arabicPeriod"/>
              </a:pPr>
              <a:r>
                <a:rPr lang="fr-BE" sz="1000" dirty="0" smtClean="0">
                  <a:solidFill>
                    <a:srgbClr val="000000"/>
                  </a:solidFill>
                </a:rPr>
                <a:t>La </a:t>
              </a:r>
              <a:r>
                <a:rPr lang="fr-BE" sz="1000" dirty="0">
                  <a:solidFill>
                    <a:srgbClr val="000000"/>
                  </a:solidFill>
                </a:rPr>
                <a:t>veille réglementaire a été réalisée par les auditrices et les documents relatifs aux normes EMAS III et ISO 14001 ont été ajusté en fonction des dernières versions</a:t>
              </a:r>
            </a:p>
            <a:p>
              <a:pPr marL="228600" indent="-228600">
                <a:buFont typeface="+mj-lt"/>
                <a:buAutoNum type="arabicPeriod"/>
              </a:pPr>
              <a:r>
                <a:rPr lang="fr-BE" sz="1000" dirty="0">
                  <a:solidFill>
                    <a:srgbClr val="000000"/>
                  </a:solidFill>
                </a:rPr>
                <a:t>Se référer aux indicateurs de performance (page 4 de la présente déclaration</a:t>
              </a:r>
              <a:r>
                <a:rPr lang="fr-BE" sz="1000" dirty="0" smtClean="0">
                  <a:solidFill>
                    <a:srgbClr val="000000"/>
                  </a:solidFill>
                </a:rPr>
                <a:t>)</a:t>
              </a:r>
            </a:p>
            <a:p>
              <a:pPr marL="228600" indent="-228600">
                <a:buFont typeface="+mj-lt"/>
                <a:buAutoNum type="arabicPeriod"/>
              </a:pPr>
              <a:r>
                <a:rPr lang="fr-BE" sz="1000" dirty="0" smtClean="0">
                  <a:solidFill>
                    <a:srgbClr val="000000"/>
                  </a:solidFill>
                </a:rPr>
                <a:t>La </a:t>
              </a:r>
              <a:r>
                <a:rPr lang="fr-BE" sz="1000" dirty="0">
                  <a:solidFill>
                    <a:srgbClr val="000000"/>
                  </a:solidFill>
                </a:rPr>
                <a:t>bascule a été connectée dans les ateliers d'</a:t>
              </a:r>
              <a:r>
                <a:rPr lang="fr-BE" sz="1000" dirty="0" err="1">
                  <a:solidFill>
                    <a:srgbClr val="000000"/>
                  </a:solidFill>
                </a:rPr>
                <a:t>Hyon</a:t>
              </a:r>
              <a:r>
                <a:rPr lang="fr-BE" sz="1000" dirty="0">
                  <a:solidFill>
                    <a:srgbClr val="000000"/>
                  </a:solidFill>
                </a:rPr>
                <a:t> mais n'est pas utilisée à 100 %.</a:t>
              </a:r>
            </a:p>
            <a:p>
              <a:pPr marL="228600" indent="-228600">
                <a:buFont typeface="+mj-lt"/>
                <a:buAutoNum type="arabicPeriod"/>
              </a:pPr>
              <a:r>
                <a:rPr lang="fr-BE" sz="1000" dirty="0">
                  <a:solidFill>
                    <a:srgbClr val="000000"/>
                  </a:solidFill>
                </a:rPr>
                <a:t>Les agréments collecteurs et transporteurs de déchets dangereux a été renouvelé en juillet 2018</a:t>
              </a:r>
            </a:p>
            <a:p>
              <a:pPr marL="228600" indent="-228600">
                <a:buFont typeface="+mj-lt"/>
                <a:buAutoNum type="arabicPeriod"/>
              </a:pPr>
              <a:r>
                <a:rPr lang="fr-BE" sz="1000" dirty="0" err="1">
                  <a:solidFill>
                    <a:srgbClr val="000000"/>
                  </a:solidFill>
                </a:rPr>
                <a:t>Ressourcerie</a:t>
              </a:r>
              <a:r>
                <a:rPr lang="fr-BE" sz="1000" dirty="0">
                  <a:solidFill>
                    <a:srgbClr val="000000"/>
                  </a:solidFill>
                </a:rPr>
                <a:t> Val de Sambre: dépôt d'un container à Charleroi</a:t>
              </a:r>
            </a:p>
            <a:p>
              <a:pPr marL="228600" indent="-228600">
                <a:buFont typeface="+mj-lt"/>
                <a:buAutoNum type="arabicPeriod"/>
              </a:pPr>
              <a:r>
                <a:rPr lang="fr-BE" sz="1000" dirty="0">
                  <a:solidFill>
                    <a:srgbClr val="000000"/>
                  </a:solidFill>
                </a:rPr>
                <a:t>L'espace de démantèlement a été agrandi sur le site </a:t>
              </a:r>
              <a:r>
                <a:rPr lang="fr-BE" sz="1000" dirty="0" smtClean="0">
                  <a:solidFill>
                    <a:srgbClr val="000000"/>
                  </a:solidFill>
                </a:rPr>
                <a:t>d'</a:t>
              </a:r>
              <a:r>
                <a:rPr lang="fr-BE" sz="1000" dirty="0" err="1" smtClean="0">
                  <a:solidFill>
                    <a:srgbClr val="000000"/>
                  </a:solidFill>
                </a:rPr>
                <a:t>Hyon</a:t>
              </a:r>
              <a:endParaRPr lang="fr-BE" sz="1000" dirty="0" smtClean="0">
                <a:solidFill>
                  <a:srgbClr val="000000"/>
                </a:solidFill>
              </a:endParaRPr>
            </a:p>
            <a:p>
              <a:pPr marL="228600" indent="-228600">
                <a:buFont typeface="+mj-lt"/>
                <a:buAutoNum type="arabicPeriod"/>
              </a:pPr>
              <a:r>
                <a:rPr lang="fr-BE" sz="1000" dirty="0">
                  <a:solidFill>
                    <a:srgbClr val="000000"/>
                  </a:solidFill>
                </a:rPr>
                <a:t>Non réalisé. Reprogrammer le </a:t>
              </a:r>
              <a:r>
                <a:rPr lang="fr-BE" sz="1000" dirty="0" smtClean="0">
                  <a:solidFill>
                    <a:srgbClr val="000000"/>
                  </a:solidFill>
                </a:rPr>
                <a:t>13/09/2019</a:t>
              </a:r>
            </a:p>
            <a:p>
              <a:pPr marL="228600" indent="-228600">
                <a:buFont typeface="+mj-lt"/>
                <a:buAutoNum type="arabicPeriod"/>
              </a:pPr>
              <a:r>
                <a:rPr lang="fr-BE" sz="1000" dirty="0" smtClean="0">
                  <a:solidFill>
                    <a:srgbClr val="000000"/>
                  </a:solidFill>
                </a:rPr>
                <a:t>Les </a:t>
              </a:r>
              <a:r>
                <a:rPr lang="fr-BE" sz="1000" dirty="0">
                  <a:solidFill>
                    <a:srgbClr val="000000"/>
                  </a:solidFill>
                </a:rPr>
                <a:t>composants du projet BIO PC ont été déterminées. Le prototype et le support physique ont été </a:t>
              </a:r>
              <a:r>
                <a:rPr lang="fr-BE" sz="1000" dirty="0" smtClean="0">
                  <a:solidFill>
                    <a:srgbClr val="000000"/>
                  </a:solidFill>
                </a:rPr>
                <a:t>réalisé</a:t>
              </a:r>
            </a:p>
            <a:p>
              <a:pPr marL="228600" indent="-228600">
                <a:buFont typeface="+mj-lt"/>
                <a:buAutoNum type="arabicPeriod"/>
              </a:pPr>
              <a:r>
                <a:rPr lang="fr-BE" sz="1000" dirty="0">
                  <a:solidFill>
                    <a:srgbClr val="000000"/>
                  </a:solidFill>
                </a:rPr>
                <a:t>Les travaux pour le nouvel espace complémentaire de stockage à </a:t>
              </a:r>
              <a:r>
                <a:rPr lang="fr-BE" sz="1000" dirty="0" err="1">
                  <a:solidFill>
                    <a:srgbClr val="000000"/>
                  </a:solidFill>
                </a:rPr>
                <a:t>Hyon</a:t>
              </a:r>
              <a:r>
                <a:rPr lang="fr-BE" sz="1000" dirty="0">
                  <a:solidFill>
                    <a:srgbClr val="000000"/>
                  </a:solidFill>
                </a:rPr>
                <a:t> ont débuté en </a:t>
              </a:r>
              <a:r>
                <a:rPr lang="fr-BE" sz="1000" dirty="0" smtClean="0">
                  <a:solidFill>
                    <a:srgbClr val="000000"/>
                  </a:solidFill>
                </a:rPr>
                <a:t>2018</a:t>
              </a:r>
            </a:p>
            <a:p>
              <a:pPr marL="228600" indent="-228600">
                <a:buFont typeface="+mj-lt"/>
                <a:buAutoNum type="arabicPeriod"/>
              </a:pPr>
              <a:r>
                <a:rPr lang="fr-BE" sz="1000" dirty="0">
                  <a:solidFill>
                    <a:srgbClr val="000000"/>
                  </a:solidFill>
                </a:rPr>
                <a:t>Les zones fumeurs ont été délimités sur les sites de Mons et d'</a:t>
              </a:r>
              <a:r>
                <a:rPr lang="fr-BE" sz="1000" dirty="0" err="1">
                  <a:solidFill>
                    <a:srgbClr val="000000"/>
                  </a:solidFill>
                </a:rPr>
                <a:t>hyon</a:t>
              </a:r>
              <a:endParaRPr lang="fr-BE" sz="1000" dirty="0">
                <a:solidFill>
                  <a:srgbClr val="000000"/>
                </a:solidFill>
              </a:endParaRPr>
            </a:p>
            <a:p>
              <a:pPr marL="228600" indent="-228600">
                <a:buFont typeface="+mj-lt"/>
                <a:buAutoNum type="arabicPeriod"/>
              </a:pPr>
              <a:r>
                <a:rPr lang="fr-BE" sz="1000" dirty="0">
                  <a:solidFill>
                    <a:srgbClr val="000000"/>
                  </a:solidFill>
                </a:rPr>
                <a:t>Augmentation de 8 % en consommation d'eau en </a:t>
              </a:r>
              <a:r>
                <a:rPr lang="fr-BE" sz="1000" dirty="0" smtClean="0">
                  <a:solidFill>
                    <a:srgbClr val="000000"/>
                  </a:solidFill>
                </a:rPr>
                <a:t>2018</a:t>
              </a:r>
              <a:endParaRPr lang="fr-BE" sz="1000" dirty="0"/>
            </a:p>
          </p:txBody>
        </p:sp>
      </p:grpSp>
      <p:graphicFrame>
        <p:nvGraphicFramePr>
          <p:cNvPr id="15" name="Tableau 14"/>
          <p:cNvGraphicFramePr>
            <a:graphicFrameLocks noGrp="1"/>
          </p:cNvGraphicFramePr>
          <p:nvPr>
            <p:extLst>
              <p:ext uri="{D42A27DB-BD31-4B8C-83A1-F6EECF244321}">
                <p14:modId xmlns:p14="http://schemas.microsoft.com/office/powerpoint/2010/main" val="3248351427"/>
              </p:ext>
            </p:extLst>
          </p:nvPr>
        </p:nvGraphicFramePr>
        <p:xfrm>
          <a:off x="316284" y="5778113"/>
          <a:ext cx="6281067" cy="3402786"/>
        </p:xfrm>
        <a:graphic>
          <a:graphicData uri="http://schemas.openxmlformats.org/drawingml/2006/table">
            <a:tbl>
              <a:tblPr firstRow="1" firstCol="1" bandRow="1">
                <a:tableStyleId>{5940675A-B579-460E-94D1-54222C63F5DA}</a:tableStyleId>
              </a:tblPr>
              <a:tblGrid>
                <a:gridCol w="368752"/>
                <a:gridCol w="5912315"/>
              </a:tblGrid>
              <a:tr h="183354">
                <a:tc>
                  <a:txBody>
                    <a:bodyPr/>
                    <a:lstStyle/>
                    <a:p>
                      <a:pPr algn="just">
                        <a:lnSpc>
                          <a:spcPct val="115000"/>
                        </a:lnSpc>
                        <a:spcAft>
                          <a:spcPts val="0"/>
                        </a:spcAft>
                      </a:pPr>
                      <a:r>
                        <a:rPr lang="fr-BE" sz="1000" b="1" dirty="0">
                          <a:solidFill>
                            <a:srgbClr val="FF0000"/>
                          </a:solidFill>
                          <a:effectLst/>
                        </a:rPr>
                        <a:t>1</a:t>
                      </a:r>
                      <a:endParaRPr lang="fr-BE" sz="1000" b="1" dirty="0">
                        <a:solidFill>
                          <a:srgbClr val="FF0000"/>
                        </a:solidFill>
                        <a:effectLst/>
                        <a:latin typeface="Calibri"/>
                        <a:ea typeface="Calibri"/>
                        <a:cs typeface="Times New Roman"/>
                      </a:endParaRPr>
                    </a:p>
                  </a:txBody>
                  <a:tcPr marL="42275" marR="42275" marT="0" marB="0" anchor="ctr"/>
                </a:tc>
                <a:tc>
                  <a:txBody>
                    <a:bodyPr/>
                    <a:lstStyle/>
                    <a:p>
                      <a:pPr algn="ctr">
                        <a:lnSpc>
                          <a:spcPct val="115000"/>
                        </a:lnSpc>
                        <a:spcAft>
                          <a:spcPts val="0"/>
                        </a:spcAft>
                      </a:pPr>
                      <a:r>
                        <a:rPr lang="fr-BE" sz="1000">
                          <a:effectLst/>
                        </a:rPr>
                        <a:t>Améliorer les exigences administratives et organisationnelles / Conformité légale</a:t>
                      </a:r>
                      <a:endParaRPr lang="fr-BE" sz="1000">
                        <a:effectLst/>
                        <a:latin typeface="Calibri"/>
                        <a:ea typeface="Calibri"/>
                        <a:cs typeface="Times New Roman"/>
                      </a:endParaRPr>
                    </a:p>
                  </a:txBody>
                  <a:tcPr marL="42275" marR="42275" marT="0" marB="0" anchor="ctr"/>
                </a:tc>
              </a:tr>
              <a:tr h="183354">
                <a:tc>
                  <a:txBody>
                    <a:bodyPr/>
                    <a:lstStyle/>
                    <a:p>
                      <a:pPr algn="just">
                        <a:lnSpc>
                          <a:spcPct val="115000"/>
                        </a:lnSpc>
                        <a:spcAft>
                          <a:spcPts val="0"/>
                        </a:spcAft>
                      </a:pPr>
                      <a:r>
                        <a:rPr lang="fr-BE" sz="1000" b="1">
                          <a:solidFill>
                            <a:srgbClr val="FF0000"/>
                          </a:solidFill>
                          <a:effectLst/>
                        </a:rPr>
                        <a:t>2</a:t>
                      </a:r>
                      <a:endParaRPr lang="fr-BE" sz="1000" b="1">
                        <a:solidFill>
                          <a:srgbClr val="FF0000"/>
                        </a:solidFill>
                        <a:effectLst/>
                        <a:latin typeface="Calibri"/>
                        <a:ea typeface="Calibri"/>
                        <a:cs typeface="Times New Roman"/>
                      </a:endParaRPr>
                    </a:p>
                  </a:txBody>
                  <a:tcPr marL="42275" marR="42275" marT="0" marB="0" anchor="ctr"/>
                </a:tc>
                <a:tc>
                  <a:txBody>
                    <a:bodyPr/>
                    <a:lstStyle/>
                    <a:p>
                      <a:pPr algn="ctr">
                        <a:lnSpc>
                          <a:spcPct val="115000"/>
                        </a:lnSpc>
                        <a:spcAft>
                          <a:spcPts val="0"/>
                        </a:spcAft>
                      </a:pPr>
                      <a:r>
                        <a:rPr lang="fr-BE" sz="1000">
                          <a:effectLst/>
                        </a:rPr>
                        <a:t>Audit: développer la structure de gouvernance</a:t>
                      </a:r>
                      <a:endParaRPr lang="fr-BE" sz="1000">
                        <a:effectLst/>
                        <a:latin typeface="Calibri"/>
                        <a:ea typeface="Calibri"/>
                        <a:cs typeface="Times New Roman"/>
                      </a:endParaRPr>
                    </a:p>
                  </a:txBody>
                  <a:tcPr marL="42275" marR="42275" marT="0" marB="0" anchor="ctr"/>
                </a:tc>
              </a:tr>
              <a:tr h="183354">
                <a:tc>
                  <a:txBody>
                    <a:bodyPr/>
                    <a:lstStyle/>
                    <a:p>
                      <a:pPr algn="just">
                        <a:lnSpc>
                          <a:spcPct val="115000"/>
                        </a:lnSpc>
                        <a:spcAft>
                          <a:spcPts val="0"/>
                        </a:spcAft>
                      </a:pPr>
                      <a:r>
                        <a:rPr lang="fr-BE" sz="1000" b="1" dirty="0">
                          <a:solidFill>
                            <a:srgbClr val="FF0000"/>
                          </a:solidFill>
                          <a:effectLst/>
                        </a:rPr>
                        <a:t>3</a:t>
                      </a:r>
                      <a:endParaRPr lang="fr-BE" sz="1000" b="1" dirty="0">
                        <a:solidFill>
                          <a:srgbClr val="FF0000"/>
                        </a:solidFill>
                        <a:effectLst/>
                        <a:latin typeface="Calibri"/>
                        <a:ea typeface="Calibri"/>
                        <a:cs typeface="Times New Roman"/>
                      </a:endParaRPr>
                    </a:p>
                  </a:txBody>
                  <a:tcPr marL="42275" marR="42275" marT="0" marB="0" anchor="ctr"/>
                </a:tc>
                <a:tc>
                  <a:txBody>
                    <a:bodyPr/>
                    <a:lstStyle/>
                    <a:p>
                      <a:pPr algn="ctr">
                        <a:lnSpc>
                          <a:spcPct val="115000"/>
                        </a:lnSpc>
                        <a:spcAft>
                          <a:spcPts val="0"/>
                        </a:spcAft>
                      </a:pPr>
                      <a:r>
                        <a:rPr lang="fr-BE" sz="1000">
                          <a:effectLst/>
                        </a:rPr>
                        <a:t>Faire évoluer le domaine technique de nos activités de réemploi et recyclage</a:t>
                      </a:r>
                      <a:endParaRPr lang="fr-BE" sz="1000">
                        <a:effectLst/>
                        <a:latin typeface="Calibri"/>
                        <a:ea typeface="Calibri"/>
                        <a:cs typeface="Times New Roman"/>
                      </a:endParaRPr>
                    </a:p>
                  </a:txBody>
                  <a:tcPr marL="42275" marR="42275" marT="0" marB="0" anchor="ctr"/>
                </a:tc>
              </a:tr>
              <a:tr h="183354">
                <a:tc>
                  <a:txBody>
                    <a:bodyPr/>
                    <a:lstStyle/>
                    <a:p>
                      <a:pPr algn="just">
                        <a:lnSpc>
                          <a:spcPct val="115000"/>
                        </a:lnSpc>
                        <a:spcAft>
                          <a:spcPts val="0"/>
                        </a:spcAft>
                      </a:pPr>
                      <a:r>
                        <a:rPr lang="fr-BE" sz="1000" b="1">
                          <a:solidFill>
                            <a:srgbClr val="FF0000"/>
                          </a:solidFill>
                          <a:effectLst/>
                        </a:rPr>
                        <a:t>4</a:t>
                      </a:r>
                      <a:endParaRPr lang="fr-BE" sz="1000" b="1">
                        <a:solidFill>
                          <a:srgbClr val="FF0000"/>
                        </a:solidFill>
                        <a:effectLst/>
                        <a:latin typeface="Calibri"/>
                        <a:ea typeface="Calibri"/>
                        <a:cs typeface="Times New Roman"/>
                      </a:endParaRPr>
                    </a:p>
                  </a:txBody>
                  <a:tcPr marL="42275" marR="42275" marT="0" marB="0" anchor="ctr"/>
                </a:tc>
                <a:tc>
                  <a:txBody>
                    <a:bodyPr/>
                    <a:lstStyle/>
                    <a:p>
                      <a:pPr algn="ctr">
                        <a:lnSpc>
                          <a:spcPct val="115000"/>
                        </a:lnSpc>
                        <a:spcAft>
                          <a:spcPts val="0"/>
                        </a:spcAft>
                      </a:pPr>
                      <a:r>
                        <a:rPr lang="fr-BE" sz="1000">
                          <a:effectLst/>
                        </a:rPr>
                        <a:t>Améliorer le système d'enregistrement et de traçabilité</a:t>
                      </a:r>
                      <a:endParaRPr lang="fr-BE" sz="1000">
                        <a:effectLst/>
                        <a:latin typeface="Calibri"/>
                        <a:ea typeface="Calibri"/>
                        <a:cs typeface="Times New Roman"/>
                      </a:endParaRPr>
                    </a:p>
                  </a:txBody>
                  <a:tcPr marL="42275" marR="42275" marT="0" marB="0" anchor="ctr"/>
                </a:tc>
              </a:tr>
              <a:tr h="183354">
                <a:tc>
                  <a:txBody>
                    <a:bodyPr/>
                    <a:lstStyle/>
                    <a:p>
                      <a:pPr algn="just">
                        <a:lnSpc>
                          <a:spcPct val="115000"/>
                        </a:lnSpc>
                        <a:spcAft>
                          <a:spcPts val="0"/>
                        </a:spcAft>
                      </a:pPr>
                      <a:r>
                        <a:rPr lang="fr-BE" sz="1000" b="1">
                          <a:solidFill>
                            <a:srgbClr val="FF0000"/>
                          </a:solidFill>
                          <a:effectLst/>
                        </a:rPr>
                        <a:t>5</a:t>
                      </a:r>
                      <a:endParaRPr lang="fr-BE" sz="1000" b="1">
                        <a:solidFill>
                          <a:srgbClr val="FF0000"/>
                        </a:solidFill>
                        <a:effectLst/>
                        <a:latin typeface="Calibri"/>
                        <a:ea typeface="Calibri"/>
                        <a:cs typeface="Times New Roman"/>
                      </a:endParaRPr>
                    </a:p>
                  </a:txBody>
                  <a:tcPr marL="42275" marR="42275" marT="0" marB="0" anchor="ctr"/>
                </a:tc>
                <a:tc>
                  <a:txBody>
                    <a:bodyPr/>
                    <a:lstStyle/>
                    <a:p>
                      <a:pPr algn="ctr">
                        <a:lnSpc>
                          <a:spcPct val="115000"/>
                        </a:lnSpc>
                        <a:spcAft>
                          <a:spcPts val="0"/>
                        </a:spcAft>
                      </a:pPr>
                      <a:r>
                        <a:rPr lang="fr-BE" sz="1000" dirty="0">
                          <a:effectLst/>
                        </a:rPr>
                        <a:t>Autres objectifs de performances :</a:t>
                      </a:r>
                      <a:endParaRPr lang="fr-BE" sz="1000" dirty="0">
                        <a:effectLst/>
                        <a:latin typeface="Calibri"/>
                        <a:ea typeface="Calibri"/>
                        <a:cs typeface="Times New Roman"/>
                      </a:endParaRPr>
                    </a:p>
                  </a:txBody>
                  <a:tcPr marL="42275" marR="42275" marT="0" marB="0" anchor="ctr"/>
                </a:tc>
              </a:tr>
              <a:tr h="183354">
                <a:tc>
                  <a:txBody>
                    <a:bodyPr/>
                    <a:lstStyle/>
                    <a:p>
                      <a:pPr algn="r">
                        <a:lnSpc>
                          <a:spcPct val="115000"/>
                        </a:lnSpc>
                        <a:spcAft>
                          <a:spcPts val="0"/>
                        </a:spcAft>
                      </a:pPr>
                      <a:r>
                        <a:rPr lang="fr-BE" sz="1000" b="1">
                          <a:solidFill>
                            <a:srgbClr val="FF0000"/>
                          </a:solidFill>
                          <a:effectLst/>
                        </a:rPr>
                        <a:t>P1</a:t>
                      </a:r>
                      <a:endParaRPr lang="fr-BE" sz="1000" b="1">
                        <a:solidFill>
                          <a:srgbClr val="FF0000"/>
                        </a:solidFill>
                        <a:effectLst/>
                        <a:latin typeface="Calibri"/>
                        <a:ea typeface="Calibri"/>
                        <a:cs typeface="Times New Roman"/>
                      </a:endParaRPr>
                    </a:p>
                  </a:txBody>
                  <a:tcPr marL="42275" marR="42275" marT="0" marB="0" anchor="ctr"/>
                </a:tc>
                <a:tc>
                  <a:txBody>
                    <a:bodyPr/>
                    <a:lstStyle/>
                    <a:p>
                      <a:pPr algn="ctr">
                        <a:lnSpc>
                          <a:spcPct val="115000"/>
                        </a:lnSpc>
                        <a:spcAft>
                          <a:spcPts val="0"/>
                        </a:spcAft>
                      </a:pPr>
                      <a:r>
                        <a:rPr lang="fr-BE" sz="1000" dirty="0">
                          <a:effectLst/>
                        </a:rPr>
                        <a:t>Transport : répondre aux exigences règlementaire et améliorer nos performances de consommation</a:t>
                      </a:r>
                      <a:endParaRPr lang="fr-BE" sz="1000" dirty="0">
                        <a:effectLst/>
                        <a:latin typeface="Calibri"/>
                        <a:ea typeface="Calibri"/>
                        <a:cs typeface="Times New Roman"/>
                      </a:endParaRPr>
                    </a:p>
                  </a:txBody>
                  <a:tcPr marL="42275" marR="42275" marT="0" marB="0" anchor="ctr"/>
                </a:tc>
              </a:tr>
              <a:tr h="183354">
                <a:tc>
                  <a:txBody>
                    <a:bodyPr/>
                    <a:lstStyle/>
                    <a:p>
                      <a:pPr algn="r">
                        <a:lnSpc>
                          <a:spcPct val="115000"/>
                        </a:lnSpc>
                        <a:spcAft>
                          <a:spcPts val="0"/>
                        </a:spcAft>
                      </a:pPr>
                      <a:r>
                        <a:rPr lang="fr-BE" sz="1000" b="1">
                          <a:solidFill>
                            <a:srgbClr val="FF0000"/>
                          </a:solidFill>
                          <a:effectLst/>
                        </a:rPr>
                        <a:t>P2</a:t>
                      </a:r>
                      <a:endParaRPr lang="fr-BE" sz="1000" b="1">
                        <a:solidFill>
                          <a:srgbClr val="FF0000"/>
                        </a:solidFill>
                        <a:effectLst/>
                        <a:latin typeface="Calibri"/>
                        <a:ea typeface="Calibri"/>
                        <a:cs typeface="Times New Roman"/>
                      </a:endParaRPr>
                    </a:p>
                  </a:txBody>
                  <a:tcPr marL="42275" marR="42275" marT="0" marB="0" anchor="ctr"/>
                </a:tc>
                <a:tc>
                  <a:txBody>
                    <a:bodyPr/>
                    <a:lstStyle/>
                    <a:p>
                      <a:pPr algn="ctr">
                        <a:lnSpc>
                          <a:spcPct val="115000"/>
                        </a:lnSpc>
                        <a:spcAft>
                          <a:spcPts val="0"/>
                        </a:spcAft>
                      </a:pPr>
                      <a:r>
                        <a:rPr lang="fr-BE" sz="1000">
                          <a:effectLst/>
                        </a:rPr>
                        <a:t>Evacuation des déchets : améliorer l’évacuation  vers des opérateurs</a:t>
                      </a:r>
                      <a:endParaRPr lang="fr-BE" sz="1000">
                        <a:effectLst/>
                        <a:latin typeface="Calibri"/>
                        <a:ea typeface="Calibri"/>
                        <a:cs typeface="Times New Roman"/>
                      </a:endParaRPr>
                    </a:p>
                  </a:txBody>
                  <a:tcPr marL="42275" marR="42275" marT="0" marB="0" anchor="ctr"/>
                </a:tc>
              </a:tr>
              <a:tr h="333371">
                <a:tc>
                  <a:txBody>
                    <a:bodyPr/>
                    <a:lstStyle/>
                    <a:p>
                      <a:pPr algn="r">
                        <a:lnSpc>
                          <a:spcPct val="115000"/>
                        </a:lnSpc>
                        <a:spcAft>
                          <a:spcPts val="0"/>
                        </a:spcAft>
                      </a:pPr>
                      <a:r>
                        <a:rPr lang="fr-BE" sz="1000" b="1">
                          <a:solidFill>
                            <a:srgbClr val="FF0000"/>
                          </a:solidFill>
                          <a:effectLst/>
                        </a:rPr>
                        <a:t>P3</a:t>
                      </a:r>
                      <a:endParaRPr lang="fr-BE" sz="1000" b="1">
                        <a:solidFill>
                          <a:srgbClr val="FF0000"/>
                        </a:solidFill>
                        <a:effectLst/>
                        <a:latin typeface="Calibri"/>
                        <a:ea typeface="Calibri"/>
                        <a:cs typeface="Times New Roman"/>
                      </a:endParaRPr>
                    </a:p>
                  </a:txBody>
                  <a:tcPr marL="42275" marR="42275" marT="0" marB="0" anchor="ctr"/>
                </a:tc>
                <a:tc>
                  <a:txBody>
                    <a:bodyPr/>
                    <a:lstStyle/>
                    <a:p>
                      <a:pPr algn="ctr">
                        <a:lnSpc>
                          <a:spcPct val="115000"/>
                        </a:lnSpc>
                        <a:spcAft>
                          <a:spcPts val="0"/>
                        </a:spcAft>
                      </a:pPr>
                      <a:r>
                        <a:rPr lang="fr-BE" sz="1000">
                          <a:effectLst/>
                        </a:rPr>
                        <a:t>Démantèlement de matériel obsolète : poursuivre nos performances de traitement et améliorer la sécurité/consommation énergétique</a:t>
                      </a:r>
                      <a:endParaRPr lang="fr-BE" sz="1000">
                        <a:effectLst/>
                        <a:latin typeface="Calibri"/>
                        <a:ea typeface="Calibri"/>
                        <a:cs typeface="Times New Roman"/>
                      </a:endParaRPr>
                    </a:p>
                  </a:txBody>
                  <a:tcPr marL="42275" marR="42275" marT="0" marB="0" anchor="ctr"/>
                </a:tc>
              </a:tr>
              <a:tr h="333371">
                <a:tc>
                  <a:txBody>
                    <a:bodyPr/>
                    <a:lstStyle/>
                    <a:p>
                      <a:pPr algn="r">
                        <a:lnSpc>
                          <a:spcPct val="115000"/>
                        </a:lnSpc>
                        <a:spcAft>
                          <a:spcPts val="0"/>
                        </a:spcAft>
                      </a:pPr>
                      <a:r>
                        <a:rPr lang="fr-BE" sz="1000" b="1">
                          <a:solidFill>
                            <a:srgbClr val="FF0000"/>
                          </a:solidFill>
                          <a:effectLst/>
                        </a:rPr>
                        <a:t>P4</a:t>
                      </a:r>
                      <a:endParaRPr lang="fr-BE" sz="1000" b="1">
                        <a:solidFill>
                          <a:srgbClr val="FF0000"/>
                        </a:solidFill>
                        <a:effectLst/>
                        <a:latin typeface="Calibri"/>
                        <a:ea typeface="Calibri"/>
                        <a:cs typeface="Times New Roman"/>
                      </a:endParaRPr>
                    </a:p>
                  </a:txBody>
                  <a:tcPr marL="42275" marR="42275" marT="0" marB="0" anchor="ctr"/>
                </a:tc>
                <a:tc>
                  <a:txBody>
                    <a:bodyPr/>
                    <a:lstStyle/>
                    <a:p>
                      <a:pPr algn="ctr">
                        <a:lnSpc>
                          <a:spcPct val="115000"/>
                        </a:lnSpc>
                        <a:spcAft>
                          <a:spcPts val="0"/>
                        </a:spcAft>
                      </a:pPr>
                      <a:r>
                        <a:rPr lang="fr-BE" sz="1000" dirty="0">
                          <a:effectLst/>
                        </a:rPr>
                        <a:t>Communication et formation : accroitre à 5 heures la formation par ETP (base 2015) et l’augmenter  de 30% par an/personne. Améliorer nos modules de formation/sensibilisation</a:t>
                      </a:r>
                      <a:endParaRPr lang="fr-BE" sz="1000" dirty="0">
                        <a:effectLst/>
                        <a:latin typeface="Calibri"/>
                        <a:ea typeface="Calibri"/>
                        <a:cs typeface="Times New Roman"/>
                      </a:endParaRPr>
                    </a:p>
                  </a:txBody>
                  <a:tcPr marL="42275" marR="42275" marT="0" marB="0" anchor="ctr"/>
                </a:tc>
              </a:tr>
              <a:tr h="183354">
                <a:tc>
                  <a:txBody>
                    <a:bodyPr/>
                    <a:lstStyle/>
                    <a:p>
                      <a:pPr algn="r">
                        <a:lnSpc>
                          <a:spcPct val="115000"/>
                        </a:lnSpc>
                        <a:spcAft>
                          <a:spcPts val="0"/>
                        </a:spcAft>
                      </a:pPr>
                      <a:r>
                        <a:rPr lang="fr-BE" sz="1000" b="1">
                          <a:solidFill>
                            <a:srgbClr val="FF0000"/>
                          </a:solidFill>
                          <a:effectLst/>
                        </a:rPr>
                        <a:t>P5</a:t>
                      </a:r>
                      <a:endParaRPr lang="fr-BE" sz="1000" b="1">
                        <a:solidFill>
                          <a:srgbClr val="FF0000"/>
                        </a:solidFill>
                        <a:effectLst/>
                        <a:latin typeface="Calibri"/>
                        <a:ea typeface="Calibri"/>
                        <a:cs typeface="Times New Roman"/>
                      </a:endParaRPr>
                    </a:p>
                  </a:txBody>
                  <a:tcPr marL="42275" marR="42275" marT="0" marB="0" anchor="ctr"/>
                </a:tc>
                <a:tc>
                  <a:txBody>
                    <a:bodyPr/>
                    <a:lstStyle/>
                    <a:p>
                      <a:pPr algn="ctr">
                        <a:lnSpc>
                          <a:spcPct val="115000"/>
                        </a:lnSpc>
                        <a:spcAft>
                          <a:spcPts val="0"/>
                        </a:spcAft>
                      </a:pPr>
                      <a:r>
                        <a:rPr lang="fr-BE" sz="1000" dirty="0">
                          <a:effectLst/>
                        </a:rPr>
                        <a:t>Revalorisation de PC : soutien aux nouvelles initiatives, dialogue client, collecte </a:t>
                      </a:r>
                      <a:r>
                        <a:rPr lang="fr-BE" sz="1000" dirty="0" err="1">
                          <a:effectLst/>
                        </a:rPr>
                        <a:t>préservante</a:t>
                      </a:r>
                      <a:r>
                        <a:rPr lang="fr-BE" sz="1000" dirty="0">
                          <a:effectLst/>
                        </a:rPr>
                        <a:t>.</a:t>
                      </a:r>
                      <a:endParaRPr lang="fr-BE" sz="1000" dirty="0">
                        <a:effectLst/>
                        <a:latin typeface="Calibri"/>
                        <a:ea typeface="Calibri"/>
                        <a:cs typeface="Times New Roman"/>
                      </a:endParaRPr>
                    </a:p>
                  </a:txBody>
                  <a:tcPr marL="42275" marR="42275" marT="0" marB="0" anchor="ctr"/>
                </a:tc>
              </a:tr>
              <a:tr h="183354">
                <a:tc>
                  <a:txBody>
                    <a:bodyPr/>
                    <a:lstStyle/>
                    <a:p>
                      <a:pPr algn="r">
                        <a:lnSpc>
                          <a:spcPct val="115000"/>
                        </a:lnSpc>
                        <a:spcAft>
                          <a:spcPts val="0"/>
                        </a:spcAft>
                      </a:pPr>
                      <a:r>
                        <a:rPr lang="fr-BE" sz="1000" b="1">
                          <a:solidFill>
                            <a:srgbClr val="FF0000"/>
                          </a:solidFill>
                          <a:effectLst/>
                        </a:rPr>
                        <a:t>P6</a:t>
                      </a:r>
                      <a:endParaRPr lang="fr-BE" sz="1000" b="1">
                        <a:solidFill>
                          <a:srgbClr val="FF0000"/>
                        </a:solidFill>
                        <a:effectLst/>
                        <a:latin typeface="Calibri"/>
                        <a:ea typeface="Calibri"/>
                        <a:cs typeface="Times New Roman"/>
                      </a:endParaRPr>
                    </a:p>
                  </a:txBody>
                  <a:tcPr marL="42275" marR="42275" marT="0" marB="0" anchor="ctr"/>
                </a:tc>
                <a:tc>
                  <a:txBody>
                    <a:bodyPr/>
                    <a:lstStyle/>
                    <a:p>
                      <a:pPr algn="ctr">
                        <a:lnSpc>
                          <a:spcPct val="115000"/>
                        </a:lnSpc>
                        <a:spcAft>
                          <a:spcPts val="0"/>
                        </a:spcAft>
                      </a:pPr>
                      <a:r>
                        <a:rPr lang="fr-BE" sz="1000">
                          <a:effectLst/>
                        </a:rPr>
                        <a:t>Sols et stockage : collaboration avec les clients pour un meilleur stockage et gestion des déchets</a:t>
                      </a:r>
                      <a:endParaRPr lang="fr-BE" sz="1000">
                        <a:effectLst/>
                        <a:latin typeface="Calibri"/>
                        <a:ea typeface="Calibri"/>
                        <a:cs typeface="Times New Roman"/>
                      </a:endParaRPr>
                    </a:p>
                  </a:txBody>
                  <a:tcPr marL="42275" marR="42275" marT="0" marB="0" anchor="ctr"/>
                </a:tc>
              </a:tr>
              <a:tr h="333371">
                <a:tc>
                  <a:txBody>
                    <a:bodyPr/>
                    <a:lstStyle/>
                    <a:p>
                      <a:pPr algn="r">
                        <a:lnSpc>
                          <a:spcPct val="115000"/>
                        </a:lnSpc>
                        <a:spcAft>
                          <a:spcPts val="0"/>
                        </a:spcAft>
                      </a:pPr>
                      <a:r>
                        <a:rPr lang="fr-BE" sz="1000" b="1">
                          <a:solidFill>
                            <a:srgbClr val="FF0000"/>
                          </a:solidFill>
                          <a:effectLst/>
                        </a:rPr>
                        <a:t>P7</a:t>
                      </a:r>
                      <a:endParaRPr lang="fr-BE" sz="1000" b="1">
                        <a:solidFill>
                          <a:srgbClr val="FF0000"/>
                        </a:solidFill>
                        <a:effectLst/>
                        <a:latin typeface="Calibri"/>
                        <a:ea typeface="Calibri"/>
                        <a:cs typeface="Times New Roman"/>
                      </a:endParaRPr>
                    </a:p>
                  </a:txBody>
                  <a:tcPr marL="42275" marR="42275" marT="0" marB="0" anchor="ctr"/>
                </a:tc>
                <a:tc>
                  <a:txBody>
                    <a:bodyPr/>
                    <a:lstStyle/>
                    <a:p>
                      <a:pPr algn="ctr">
                        <a:lnSpc>
                          <a:spcPct val="115000"/>
                        </a:lnSpc>
                        <a:spcAft>
                          <a:spcPts val="0"/>
                        </a:spcAft>
                      </a:pPr>
                      <a:r>
                        <a:rPr lang="fr-BE" sz="1000">
                          <a:effectLst/>
                        </a:rPr>
                        <a:t>Air, odeur : sensibiliser aux zones fumeurs, évacuation des déchets ménagers selon calendrier Hygea, réguler le stationnement  dans le parking.</a:t>
                      </a:r>
                      <a:endParaRPr lang="fr-BE" sz="1000">
                        <a:effectLst/>
                        <a:latin typeface="Calibri"/>
                        <a:ea typeface="Calibri"/>
                        <a:cs typeface="Times New Roman"/>
                      </a:endParaRPr>
                    </a:p>
                  </a:txBody>
                  <a:tcPr marL="42275" marR="42275" marT="0" marB="0" anchor="ctr"/>
                </a:tc>
              </a:tr>
              <a:tr h="333371">
                <a:tc>
                  <a:txBody>
                    <a:bodyPr/>
                    <a:lstStyle/>
                    <a:p>
                      <a:pPr algn="r">
                        <a:lnSpc>
                          <a:spcPct val="115000"/>
                        </a:lnSpc>
                        <a:spcAft>
                          <a:spcPts val="0"/>
                        </a:spcAft>
                      </a:pPr>
                      <a:r>
                        <a:rPr lang="fr-BE" sz="1000" b="1">
                          <a:solidFill>
                            <a:srgbClr val="FF0000"/>
                          </a:solidFill>
                          <a:effectLst/>
                        </a:rPr>
                        <a:t>P8</a:t>
                      </a:r>
                      <a:endParaRPr lang="fr-BE" sz="1000" b="1">
                        <a:solidFill>
                          <a:srgbClr val="FF0000"/>
                        </a:solidFill>
                        <a:effectLst/>
                        <a:latin typeface="Calibri"/>
                        <a:ea typeface="Calibri"/>
                        <a:cs typeface="Times New Roman"/>
                      </a:endParaRPr>
                    </a:p>
                  </a:txBody>
                  <a:tcPr marL="42275" marR="42275" marT="0" marB="0" anchor="ctr"/>
                </a:tc>
                <a:tc>
                  <a:txBody>
                    <a:bodyPr/>
                    <a:lstStyle/>
                    <a:p>
                      <a:pPr algn="ctr">
                        <a:lnSpc>
                          <a:spcPct val="115000"/>
                        </a:lnSpc>
                        <a:spcAft>
                          <a:spcPts val="0"/>
                        </a:spcAft>
                      </a:pPr>
                      <a:r>
                        <a:rPr lang="fr-BE" sz="1000" dirty="0">
                          <a:effectLst/>
                        </a:rPr>
                        <a:t>Eau : optimiser la consommation d’eau, diffuser les bonnes pratiques, définir des objectifs de réduction de consommation.</a:t>
                      </a:r>
                      <a:endParaRPr lang="fr-BE" sz="1000" dirty="0">
                        <a:effectLst/>
                        <a:latin typeface="Calibri"/>
                        <a:ea typeface="Calibri"/>
                        <a:cs typeface="Times New Roman"/>
                      </a:endParaRPr>
                    </a:p>
                  </a:txBody>
                  <a:tcPr marL="42275" marR="42275" marT="0" marB="0" anchor="b"/>
                </a:tc>
              </a:tr>
              <a:tr h="333371">
                <a:tc>
                  <a:txBody>
                    <a:bodyPr/>
                    <a:lstStyle/>
                    <a:p>
                      <a:pPr algn="r">
                        <a:lnSpc>
                          <a:spcPct val="115000"/>
                        </a:lnSpc>
                        <a:spcAft>
                          <a:spcPts val="0"/>
                        </a:spcAft>
                      </a:pPr>
                      <a:r>
                        <a:rPr lang="fr-BE" sz="1000" b="1" dirty="0">
                          <a:solidFill>
                            <a:srgbClr val="FF0000"/>
                          </a:solidFill>
                          <a:effectLst/>
                        </a:rPr>
                        <a:t>P9</a:t>
                      </a:r>
                      <a:endParaRPr lang="fr-BE" sz="1000" b="1" dirty="0">
                        <a:solidFill>
                          <a:srgbClr val="FF0000"/>
                        </a:solidFill>
                        <a:effectLst/>
                        <a:latin typeface="Calibri"/>
                        <a:ea typeface="Calibri"/>
                        <a:cs typeface="Times New Roman"/>
                      </a:endParaRPr>
                    </a:p>
                  </a:txBody>
                  <a:tcPr marL="42275" marR="42275" marT="0" marB="0" anchor="ctr"/>
                </a:tc>
                <a:tc>
                  <a:txBody>
                    <a:bodyPr/>
                    <a:lstStyle/>
                    <a:p>
                      <a:pPr algn="ctr">
                        <a:lnSpc>
                          <a:spcPct val="115000"/>
                        </a:lnSpc>
                        <a:spcAft>
                          <a:spcPts val="0"/>
                        </a:spcAft>
                      </a:pPr>
                      <a:r>
                        <a:rPr lang="fr-BE" sz="1000" dirty="0">
                          <a:effectLst/>
                        </a:rPr>
                        <a:t>Entretien des locaux et achats écologiques : entretenir la propreté des locaux et augmenter de 5% du budget annuel les achats écologiques.</a:t>
                      </a:r>
                      <a:endParaRPr lang="fr-BE" sz="1000" dirty="0">
                        <a:effectLst/>
                        <a:latin typeface="Calibri"/>
                        <a:ea typeface="Calibri"/>
                        <a:cs typeface="Times New Roman"/>
                      </a:endParaRPr>
                    </a:p>
                  </a:txBody>
                  <a:tcPr marL="42275" marR="42275" marT="0" marB="0" anchor="b"/>
                </a:tc>
              </a:tr>
            </a:tbl>
          </a:graphicData>
        </a:graphic>
      </p:graphicFrame>
      <p:sp>
        <p:nvSpPr>
          <p:cNvPr id="16" name="Rectangle 15"/>
          <p:cNvSpPr/>
          <p:nvPr/>
        </p:nvSpPr>
        <p:spPr>
          <a:xfrm>
            <a:off x="441438" y="5475273"/>
            <a:ext cx="5750712" cy="246221"/>
          </a:xfrm>
          <a:prstGeom prst="rect">
            <a:avLst/>
          </a:prstGeom>
        </p:spPr>
        <p:txBody>
          <a:bodyPr wrap="square">
            <a:spAutoFit/>
          </a:bodyPr>
          <a:lstStyle/>
          <a:p>
            <a:pPr algn="ctr"/>
            <a:r>
              <a:rPr lang="fr-BE" sz="1000" b="1" u="sng" dirty="0"/>
              <a:t>Les </a:t>
            </a:r>
            <a:r>
              <a:rPr lang="fr-BE" sz="1000" b="1" u="sng" dirty="0" smtClean="0"/>
              <a:t>objectifs stratégiques 2019</a:t>
            </a:r>
            <a:endParaRPr lang="fr-BE" sz="1000" b="1" u="sng" dirty="0"/>
          </a:p>
        </p:txBody>
      </p:sp>
      <p:sp>
        <p:nvSpPr>
          <p:cNvPr id="20" name="ZoneTexte 60">
            <a:extLst>
              <a:ext uri="{FF2B5EF4-FFF2-40B4-BE49-F238E27FC236}">
                <a16:creationId xmlns:xdr="http://schemas.openxmlformats.org/drawingml/2006/spreadsheetDrawing" xmlns:a16="http://schemas.microsoft.com/office/drawing/2014/main" xmlns="" xmlns:lc="http://schemas.openxmlformats.org/drawingml/2006/lockedCanvas" id="{00000000-0008-0000-0000-00003D000000}"/>
              </a:ext>
            </a:extLst>
          </p:cNvPr>
          <p:cNvSpPr txBox="1"/>
          <p:nvPr/>
        </p:nvSpPr>
        <p:spPr>
          <a:xfrm>
            <a:off x="595973" y="143255"/>
            <a:ext cx="5666054" cy="8493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BE" sz="2400" b="0" dirty="0" smtClean="0">
                <a:solidFill>
                  <a:schemeClr val="bg1"/>
                </a:solidFill>
                <a:latin typeface="Arial" pitchFamily="34" charset="0"/>
                <a:cs typeface="Arial" pitchFamily="34" charset="0"/>
              </a:rPr>
              <a:t>Actions 2018 et objectifs 2019</a:t>
            </a:r>
            <a:endParaRPr lang="fr-BE" sz="2400" b="0" dirty="0">
              <a:solidFill>
                <a:schemeClr val="bg1"/>
              </a:solidFill>
              <a:latin typeface="Arial" pitchFamily="34" charset="0"/>
              <a:cs typeface="Arial" pitchFamily="34" charset="0"/>
            </a:endParaRPr>
          </a:p>
          <a:p>
            <a:endParaRPr lang="fr-BE"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 y="0"/>
            <a:ext cx="6858000" cy="1496616"/>
            <a:chOff x="1" y="0"/>
            <a:chExt cx="6858000" cy="1496616"/>
          </a:xfrm>
        </p:grpSpPr>
        <p:grpSp>
          <p:nvGrpSpPr>
            <p:cNvPr id="3" name="Groupe 4">
              <a:extLst>
                <a:ext uri="{FF2B5EF4-FFF2-40B4-BE49-F238E27FC236}">
                  <a16:creationId xmlns:xdr="http://schemas.openxmlformats.org/drawingml/2006/spreadsheetDrawing" xmlns:a16="http://schemas.microsoft.com/office/drawing/2014/main" xmlns="" xmlns:lc="http://schemas.openxmlformats.org/drawingml/2006/lockedCanvas" id="{00000000-0008-0000-0000-00001D000000}"/>
                </a:ext>
              </a:extLst>
            </p:cNvPr>
            <p:cNvGrpSpPr>
              <a:grpSpLocks/>
            </p:cNvGrpSpPr>
            <p:nvPr/>
          </p:nvGrpSpPr>
          <p:grpSpPr bwMode="auto">
            <a:xfrm>
              <a:off x="1" y="0"/>
              <a:ext cx="6858000" cy="1496616"/>
              <a:chOff x="0" y="0"/>
              <a:chExt cx="7550826" cy="1876425"/>
            </a:xfrm>
          </p:grpSpPr>
          <p:sp>
            <p:nvSpPr>
              <p:cNvPr id="5" name="Freeform 7">
                <a:extLst>
                  <a:ext uri="{FF2B5EF4-FFF2-40B4-BE49-F238E27FC236}">
                    <a16:creationId xmlns:xdr="http://schemas.openxmlformats.org/drawingml/2006/spreadsheetDrawing" xmlns:a16="http://schemas.microsoft.com/office/drawing/2014/main" xmlns="" xmlns:lc="http://schemas.openxmlformats.org/drawingml/2006/lockedCanvas" id="{00000000-0008-0000-0000-00001F000000}"/>
                  </a:ext>
                </a:extLst>
              </p:cNvPr>
              <p:cNvSpPr>
                <a:spLocks/>
              </p:cNvSpPr>
              <p:nvPr/>
            </p:nvSpPr>
            <p:spPr bwMode="auto">
              <a:xfrm>
                <a:off x="0" y="0"/>
                <a:ext cx="7543800" cy="1812926"/>
              </a:xfrm>
              <a:custGeom>
                <a:avLst/>
                <a:gdLst>
                  <a:gd name="T0" fmla="*/ 0 w 2448"/>
                  <a:gd name="T1" fmla="*/ 0 h 650"/>
                  <a:gd name="T2" fmla="*/ 0 w 2448"/>
                  <a:gd name="T3" fmla="*/ 2147483647 h 650"/>
                  <a:gd name="T4" fmla="*/ 2147483647 w 2448"/>
                  <a:gd name="T5" fmla="*/ 2147483647 h 650"/>
                  <a:gd name="T6" fmla="*/ 2147483647 w 2448"/>
                  <a:gd name="T7" fmla="*/ 0 h 650"/>
                  <a:gd name="T8" fmla="*/ 0 w 2448"/>
                  <a:gd name="T9" fmla="*/ 0 h 650"/>
                  <a:gd name="T10" fmla="*/ 0 60000 65536"/>
                  <a:gd name="T11" fmla="*/ 0 60000 65536"/>
                  <a:gd name="T12" fmla="*/ 0 60000 65536"/>
                  <a:gd name="T13" fmla="*/ 0 60000 65536"/>
                  <a:gd name="T14" fmla="*/ 0 60000 65536"/>
                  <a:gd name="T15" fmla="*/ 0 w 2448"/>
                  <a:gd name="T16" fmla="*/ 0 h 650"/>
                  <a:gd name="T17" fmla="*/ 2448 w 2448"/>
                  <a:gd name="T18" fmla="*/ 650 h 650"/>
                </a:gdLst>
                <a:ahLst/>
                <a:cxnLst>
                  <a:cxn ang="T10">
                    <a:pos x="T0" y="T1"/>
                  </a:cxn>
                  <a:cxn ang="T11">
                    <a:pos x="T2" y="T3"/>
                  </a:cxn>
                  <a:cxn ang="T12">
                    <a:pos x="T4" y="T5"/>
                  </a:cxn>
                  <a:cxn ang="T13">
                    <a:pos x="T6" y="T7"/>
                  </a:cxn>
                  <a:cxn ang="T14">
                    <a:pos x="T8" y="T9"/>
                  </a:cxn>
                </a:cxnLst>
                <a:rect l="T15" t="T16" r="T17" b="T18"/>
                <a:pathLst>
                  <a:path w="2448" h="650">
                    <a:moveTo>
                      <a:pt x="0" y="0"/>
                    </a:moveTo>
                    <a:cubicBezTo>
                      <a:pt x="0" y="650"/>
                      <a:pt x="0" y="650"/>
                      <a:pt x="0" y="650"/>
                    </a:cubicBezTo>
                    <a:cubicBezTo>
                      <a:pt x="914" y="423"/>
                      <a:pt x="1786" y="414"/>
                      <a:pt x="2448" y="466"/>
                    </a:cubicBezTo>
                    <a:cubicBezTo>
                      <a:pt x="2448" y="0"/>
                      <a:pt x="2448" y="0"/>
                      <a:pt x="2448" y="0"/>
                    </a:cubicBezTo>
                    <a:lnTo>
                      <a:pt x="0" y="0"/>
                    </a:lnTo>
                    <a:close/>
                  </a:path>
                </a:pathLst>
              </a:custGeom>
              <a:gradFill rotWithShape="1">
                <a:gsLst>
                  <a:gs pos="0">
                    <a:srgbClr val="DDEBCF"/>
                  </a:gs>
                  <a:gs pos="50000">
                    <a:srgbClr val="9CB86E"/>
                  </a:gs>
                  <a:gs pos="100000">
                    <a:srgbClr val="156B13"/>
                  </a:gs>
                </a:gsLst>
                <a:path path="rect">
                  <a:fillToRect l="100000" t="100000"/>
                </a:path>
              </a:gradFill>
              <a:ln w="9525">
                <a:noFill/>
                <a:round/>
                <a:headEnd/>
                <a:tailEnd/>
              </a:ln>
            </p:spPr>
          </p:sp>
          <p:grpSp>
            <p:nvGrpSpPr>
              <p:cNvPr id="6" name="Groupe 5">
                <a:extLst>
                  <a:ext uri="{FF2B5EF4-FFF2-40B4-BE49-F238E27FC236}">
                    <a16:creationId xmlns:xdr="http://schemas.openxmlformats.org/drawingml/2006/spreadsheetDrawing" xmlns:a16="http://schemas.microsoft.com/office/drawing/2014/main" xmlns="" xmlns:lc="http://schemas.openxmlformats.org/drawingml/2006/lockedCanvas" id="{00000000-0008-0000-0000-000020000000}"/>
                  </a:ext>
                </a:extLst>
              </p:cNvPr>
              <p:cNvGrpSpPr>
                <a:grpSpLocks/>
              </p:cNvGrpSpPr>
              <p:nvPr/>
            </p:nvGrpSpPr>
            <p:grpSpPr bwMode="auto">
              <a:xfrm>
                <a:off x="7026" y="923925"/>
                <a:ext cx="7543800" cy="952500"/>
                <a:chOff x="7026" y="923925"/>
                <a:chExt cx="7543800" cy="952500"/>
              </a:xfrm>
            </p:grpSpPr>
            <p:sp>
              <p:nvSpPr>
                <p:cNvPr id="7" name="Freeform 8">
                  <a:extLst>
                    <a:ext uri="{FF2B5EF4-FFF2-40B4-BE49-F238E27FC236}">
                      <a16:creationId xmlns:xdr="http://schemas.openxmlformats.org/drawingml/2006/spreadsheetDrawing" xmlns:a16="http://schemas.microsoft.com/office/drawing/2014/main" xmlns="" xmlns:lc="http://schemas.openxmlformats.org/drawingml/2006/lockedCanvas" id="{00000000-0008-0000-0000-000021000000}"/>
                    </a:ext>
                  </a:extLst>
                </p:cNvPr>
                <p:cNvSpPr>
                  <a:spLocks/>
                </p:cNvSpPr>
                <p:nvPr/>
              </p:nvSpPr>
              <p:spPr bwMode="auto">
                <a:xfrm>
                  <a:off x="7026" y="923925"/>
                  <a:ext cx="7543800" cy="730250"/>
                </a:xfrm>
                <a:custGeom>
                  <a:avLst/>
                  <a:gdLst>
                    <a:gd name="T0" fmla="*/ 2147483647 w 2448"/>
                    <a:gd name="T1" fmla="*/ 668418096 h 238"/>
                    <a:gd name="T2" fmla="*/ 0 w 2448"/>
                    <a:gd name="T3" fmla="*/ 2147483647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2448" y="71"/>
                      </a:moveTo>
                      <a:cubicBezTo>
                        <a:pt x="1835" y="12"/>
                        <a:pt x="939" y="0"/>
                        <a:pt x="0" y="238"/>
                      </a:cubicBezTo>
                    </a:path>
                  </a:pathLst>
                </a:custGeom>
                <a:noFill/>
                <a:ln w="6335">
                  <a:solidFill>
                    <a:srgbClr val="EFB32F"/>
                  </a:solidFill>
                  <a:miter lim="800000"/>
                  <a:headEnd/>
                  <a:tailEnd/>
                </a:ln>
              </p:spPr>
            </p:sp>
            <p:sp>
              <p:nvSpPr>
                <p:cNvPr id="8" name="Freeform 9">
                  <a:extLst>
                    <a:ext uri="{FF2B5EF4-FFF2-40B4-BE49-F238E27FC236}">
                      <a16:creationId xmlns:xdr="http://schemas.openxmlformats.org/drawingml/2006/spreadsheetDrawing" xmlns:a16="http://schemas.microsoft.com/office/drawing/2014/main" xmlns="" xmlns:lc="http://schemas.openxmlformats.org/drawingml/2006/lockedCanvas" id="{00000000-0008-0000-0000-000022000000}"/>
                    </a:ext>
                  </a:extLst>
                </p:cNvPr>
                <p:cNvSpPr>
                  <a:spLocks/>
                </p:cNvSpPr>
                <p:nvPr/>
              </p:nvSpPr>
              <p:spPr bwMode="auto">
                <a:xfrm>
                  <a:off x="7026" y="1038225"/>
                  <a:ext cx="7543800" cy="717550"/>
                </a:xfrm>
                <a:custGeom>
                  <a:avLst/>
                  <a:gdLst>
                    <a:gd name="T0" fmla="*/ 0 w 2448"/>
                    <a:gd name="T1" fmla="*/ 2147483647 h 237"/>
                    <a:gd name="T2" fmla="*/ 2147483647 w 2448"/>
                    <a:gd name="T3" fmla="*/ 687494658 h 237"/>
                    <a:gd name="T4" fmla="*/ 0 60000 65536"/>
                    <a:gd name="T5" fmla="*/ 0 60000 65536"/>
                    <a:gd name="T6" fmla="*/ 0 w 2448"/>
                    <a:gd name="T7" fmla="*/ 0 h 237"/>
                    <a:gd name="T8" fmla="*/ 2448 w 2448"/>
                    <a:gd name="T9" fmla="*/ 237 h 237"/>
                  </a:gdLst>
                  <a:ahLst/>
                  <a:cxnLst>
                    <a:cxn ang="T4">
                      <a:pos x="T0" y="T1"/>
                    </a:cxn>
                    <a:cxn ang="T5">
                      <a:pos x="T2" y="T3"/>
                    </a:cxn>
                  </a:cxnLst>
                  <a:rect l="T6" t="T7" r="T8" b="T9"/>
                  <a:pathLst>
                    <a:path w="2448" h="237">
                      <a:moveTo>
                        <a:pt x="0" y="237"/>
                      </a:moveTo>
                      <a:cubicBezTo>
                        <a:pt x="940" y="0"/>
                        <a:pt x="1835" y="15"/>
                        <a:pt x="2448" y="75"/>
                      </a:cubicBezTo>
                    </a:path>
                  </a:pathLst>
                </a:custGeom>
                <a:noFill/>
                <a:ln w="6335">
                  <a:solidFill>
                    <a:srgbClr val="FFFFFE"/>
                  </a:solidFill>
                  <a:miter lim="800000"/>
                  <a:headEnd/>
                  <a:tailEnd/>
                </a:ln>
              </p:spPr>
            </p:sp>
            <p:sp>
              <p:nvSpPr>
                <p:cNvPr id="9" name="Freeform 10">
                  <a:extLst>
                    <a:ext uri="{FF2B5EF4-FFF2-40B4-BE49-F238E27FC236}">
                      <a16:creationId xmlns:xdr="http://schemas.openxmlformats.org/drawingml/2006/spreadsheetDrawing" xmlns:a16="http://schemas.microsoft.com/office/drawing/2014/main" xmlns="" xmlns:lc="http://schemas.openxmlformats.org/drawingml/2006/lockedCanvas" id="{00000000-0008-0000-0000-000023000000}"/>
                    </a:ext>
                  </a:extLst>
                </p:cNvPr>
                <p:cNvSpPr>
                  <a:spLocks/>
                </p:cNvSpPr>
                <p:nvPr/>
              </p:nvSpPr>
              <p:spPr bwMode="auto">
                <a:xfrm>
                  <a:off x="7026" y="1158875"/>
                  <a:ext cx="7543800" cy="717550"/>
                </a:xfrm>
                <a:custGeom>
                  <a:avLst/>
                  <a:gdLst>
                    <a:gd name="T0" fmla="*/ 0 w 2448"/>
                    <a:gd name="T1" fmla="*/ 2147483647 h 238"/>
                    <a:gd name="T2" fmla="*/ 2147483647 w 2448"/>
                    <a:gd name="T3" fmla="*/ 636279950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0" y="238"/>
                      </a:moveTo>
                      <a:cubicBezTo>
                        <a:pt x="939" y="0"/>
                        <a:pt x="1834" y="12"/>
                        <a:pt x="2448" y="70"/>
                      </a:cubicBezTo>
                    </a:path>
                  </a:pathLst>
                </a:custGeom>
                <a:noFill/>
                <a:ln w="6335">
                  <a:solidFill>
                    <a:srgbClr val="EFB32F"/>
                  </a:solidFill>
                  <a:miter lim="800000"/>
                  <a:headEnd/>
                  <a:tailEnd/>
                </a:ln>
              </p:spPr>
            </p:sp>
          </p:grpSp>
        </p:grpSp>
        <p:pic>
          <p:nvPicPr>
            <p:cNvPr id="4" name="Image 3" descr="logo-rectifié.gif">
              <a:extLst>
                <a:ext uri="{FF2B5EF4-FFF2-40B4-BE49-F238E27FC236}">
                  <a16:creationId xmlns:xdr="http://schemas.openxmlformats.org/drawingml/2006/spreadsheetDrawing" xmlns:a16="http://schemas.microsoft.com/office/drawing/2014/main" xmlns="" xmlns:lc="http://schemas.openxmlformats.org/drawingml/2006/lockedCanvas" id="{00000000-0008-0000-0000-00001E00000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9511" y="56456"/>
              <a:ext cx="1049566" cy="1100996"/>
            </a:xfrm>
            <a:prstGeom prst="rect">
              <a:avLst/>
            </a:prstGeom>
            <a:noFill/>
            <a:ln w="9525">
              <a:noFill/>
              <a:miter lim="800000"/>
              <a:headEnd/>
              <a:tailEnd/>
            </a:ln>
          </p:spPr>
        </p:pic>
      </p:grpSp>
      <p:sp>
        <p:nvSpPr>
          <p:cNvPr id="10" name="Espace réservé du numéro de diapositive 9"/>
          <p:cNvSpPr>
            <a:spLocks noGrp="1"/>
          </p:cNvSpPr>
          <p:nvPr>
            <p:ph type="sldNum" sz="quarter" idx="12"/>
          </p:nvPr>
        </p:nvSpPr>
        <p:spPr/>
        <p:txBody>
          <a:bodyPr/>
          <a:lstStyle/>
          <a:p>
            <a:fld id="{B62D6304-4E4A-4AB6-B302-EE903FEE9E06}" type="slidenum">
              <a:rPr lang="fr-BE" smtClean="0"/>
              <a:pPr/>
              <a:t>7</a:t>
            </a:fld>
            <a:endParaRPr lang="fr-BE"/>
          </a:p>
        </p:txBody>
      </p:sp>
      <p:sp>
        <p:nvSpPr>
          <p:cNvPr id="12" name="ZoneTexte 11"/>
          <p:cNvSpPr txBox="1"/>
          <p:nvPr/>
        </p:nvSpPr>
        <p:spPr>
          <a:xfrm>
            <a:off x="2244221" y="1400386"/>
            <a:ext cx="2369559" cy="261610"/>
          </a:xfrm>
          <a:prstGeom prst="rect">
            <a:avLst/>
          </a:prstGeom>
          <a:noFill/>
        </p:spPr>
        <p:txBody>
          <a:bodyPr wrap="none" rtlCol="0">
            <a:spAutoFit/>
          </a:bodyPr>
          <a:lstStyle/>
          <a:p>
            <a:r>
              <a:rPr lang="fr-BE" sz="1050" b="1" u="sng" dirty="0" smtClean="0"/>
              <a:t>Actions </a:t>
            </a:r>
            <a:r>
              <a:rPr lang="fr-BE" sz="1100" b="1" u="sng" dirty="0" smtClean="0"/>
              <a:t>environnementales</a:t>
            </a:r>
            <a:r>
              <a:rPr lang="fr-BE" sz="1050" b="1" u="sng" dirty="0" smtClean="0"/>
              <a:t> pour 2019</a:t>
            </a:r>
            <a:endParaRPr lang="fr-BE" sz="1050" b="1" u="sng" dirty="0"/>
          </a:p>
        </p:txBody>
      </p:sp>
      <p:sp>
        <p:nvSpPr>
          <p:cNvPr id="13" name="ZoneTexte 60">
            <a:extLst>
              <a:ext uri="{FF2B5EF4-FFF2-40B4-BE49-F238E27FC236}">
                <a16:creationId xmlns:xdr="http://schemas.openxmlformats.org/drawingml/2006/spreadsheetDrawing" xmlns:a16="http://schemas.microsoft.com/office/drawing/2014/main" xmlns="" xmlns:lc="http://schemas.openxmlformats.org/drawingml/2006/lockedCanvas" id="{00000000-0008-0000-0000-00003D000000}"/>
              </a:ext>
            </a:extLst>
          </p:cNvPr>
          <p:cNvSpPr txBox="1"/>
          <p:nvPr/>
        </p:nvSpPr>
        <p:spPr>
          <a:xfrm>
            <a:off x="595973" y="143255"/>
            <a:ext cx="5666054" cy="8493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BE" sz="2400" b="0" dirty="0" smtClean="0">
                <a:solidFill>
                  <a:schemeClr val="bg1"/>
                </a:solidFill>
                <a:latin typeface="Arial" pitchFamily="34" charset="0"/>
                <a:cs typeface="Arial" pitchFamily="34" charset="0"/>
              </a:rPr>
              <a:t>Cibles et actions 2019</a:t>
            </a:r>
            <a:endParaRPr lang="fr-BE" sz="2400" b="0" dirty="0">
              <a:solidFill>
                <a:schemeClr val="bg1"/>
              </a:solidFill>
              <a:latin typeface="Arial" pitchFamily="34" charset="0"/>
              <a:cs typeface="Arial" pitchFamily="34" charset="0"/>
            </a:endParaRPr>
          </a:p>
          <a:p>
            <a:endParaRPr lang="fr-BE" sz="1100" dirty="0"/>
          </a:p>
        </p:txBody>
      </p:sp>
      <p:sp>
        <p:nvSpPr>
          <p:cNvPr id="14" name="Rectangle 13"/>
          <p:cNvSpPr/>
          <p:nvPr/>
        </p:nvSpPr>
        <p:spPr>
          <a:xfrm>
            <a:off x="293460" y="8265368"/>
            <a:ext cx="6264697" cy="230832"/>
          </a:xfrm>
          <a:prstGeom prst="rect">
            <a:avLst/>
          </a:prstGeom>
        </p:spPr>
        <p:txBody>
          <a:bodyPr wrap="square">
            <a:spAutoFit/>
          </a:bodyPr>
          <a:lstStyle/>
          <a:p>
            <a:r>
              <a:rPr lang="fr-BE" sz="900" dirty="0"/>
              <a:t>Plus d’informations sur le programme d’action et les actions réalisées: general@droitetdevoir.com</a:t>
            </a:r>
          </a:p>
        </p:txBody>
      </p:sp>
      <p:graphicFrame>
        <p:nvGraphicFramePr>
          <p:cNvPr id="15" name="Tableau 14"/>
          <p:cNvGraphicFramePr>
            <a:graphicFrameLocks noGrp="1"/>
          </p:cNvGraphicFramePr>
          <p:nvPr>
            <p:extLst>
              <p:ext uri="{D42A27DB-BD31-4B8C-83A1-F6EECF244321}">
                <p14:modId xmlns:p14="http://schemas.microsoft.com/office/powerpoint/2010/main" val="1477513025"/>
              </p:ext>
            </p:extLst>
          </p:nvPr>
        </p:nvGraphicFramePr>
        <p:xfrm>
          <a:off x="342900" y="1856656"/>
          <a:ext cx="6172200" cy="6283637"/>
        </p:xfrm>
        <a:graphic>
          <a:graphicData uri="http://schemas.openxmlformats.org/drawingml/2006/table">
            <a:tbl>
              <a:tblPr firstRow="1" firstCol="1" bandRow="1">
                <a:tableStyleId>{5940675A-B579-460E-94D1-54222C63F5DA}</a:tableStyleId>
              </a:tblPr>
              <a:tblGrid>
                <a:gridCol w="362360"/>
                <a:gridCol w="4227534"/>
                <a:gridCol w="809271"/>
                <a:gridCol w="773035"/>
              </a:tblGrid>
              <a:tr h="500057">
                <a:tc>
                  <a:txBody>
                    <a:bodyPr/>
                    <a:lstStyle/>
                    <a:p>
                      <a:pPr algn="just">
                        <a:lnSpc>
                          <a:spcPct val="115000"/>
                        </a:lnSpc>
                        <a:spcAft>
                          <a:spcPts val="0"/>
                        </a:spcAft>
                      </a:pPr>
                      <a:endParaRPr lang="fr-BE" sz="1000" dirty="0">
                        <a:effectLst/>
                        <a:latin typeface="Calibri"/>
                        <a:ea typeface="Calibri"/>
                        <a:cs typeface="Times New Roman"/>
                      </a:endParaRPr>
                    </a:p>
                  </a:txBody>
                  <a:tcPr marL="42275" marR="42275"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endParaRPr lang="fr-BE" sz="1000" dirty="0">
                        <a:effectLst/>
                        <a:latin typeface="Calibri"/>
                        <a:ea typeface="Calibri"/>
                        <a:cs typeface="Times New Roman"/>
                      </a:endParaRPr>
                    </a:p>
                  </a:txBody>
                  <a:tcPr marL="42275" marR="42275"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fr-BE" sz="1000" dirty="0" smtClean="0">
                          <a:effectLst/>
                          <a:latin typeface="Calibri"/>
                          <a:ea typeface="Calibri"/>
                          <a:cs typeface="Times New Roman"/>
                        </a:rPr>
                        <a:t>Responsable</a:t>
                      </a:r>
                      <a:endParaRPr lang="fr-BE" sz="1000" dirty="0">
                        <a:effectLst/>
                        <a:latin typeface="Calibri"/>
                        <a:ea typeface="Calibri"/>
                        <a:cs typeface="Times New Roman"/>
                      </a:endParaRPr>
                    </a:p>
                  </a:txBody>
                  <a:tcPr marL="42275" marR="42275" marT="0" marB="0" anchor="ctr">
                    <a:lnL w="12700" cap="flat" cmpd="sng" algn="ctr">
                      <a:solidFill>
                        <a:schemeClr val="tx1"/>
                      </a:solidFill>
                      <a:prstDash val="solid"/>
                      <a:round/>
                      <a:headEnd type="none" w="med" len="med"/>
                      <a:tailEnd type="none" w="med" len="med"/>
                    </a:lnL>
                  </a:tcPr>
                </a:tc>
                <a:tc>
                  <a:txBody>
                    <a:bodyPr/>
                    <a:lstStyle/>
                    <a:p>
                      <a:pPr algn="just">
                        <a:lnSpc>
                          <a:spcPct val="115000"/>
                        </a:lnSpc>
                        <a:spcAft>
                          <a:spcPts val="0"/>
                        </a:spcAft>
                      </a:pPr>
                      <a:r>
                        <a:rPr lang="fr-BE" sz="1000" dirty="0" smtClean="0">
                          <a:effectLst/>
                          <a:latin typeface="Calibri"/>
                          <a:ea typeface="Calibri"/>
                          <a:cs typeface="Times New Roman"/>
                        </a:rPr>
                        <a:t>Echéance</a:t>
                      </a:r>
                      <a:endParaRPr lang="fr-BE" sz="1000" dirty="0">
                        <a:effectLst/>
                        <a:latin typeface="Calibri"/>
                        <a:ea typeface="Calibri"/>
                        <a:cs typeface="Times New Roman"/>
                      </a:endParaRPr>
                    </a:p>
                  </a:txBody>
                  <a:tcPr marL="42275" marR="42275" marT="0" marB="0" anchor="ctr"/>
                </a:tc>
              </a:tr>
              <a:tr h="500057">
                <a:tc>
                  <a:txBody>
                    <a:bodyPr/>
                    <a:lstStyle/>
                    <a:p>
                      <a:pPr algn="just">
                        <a:lnSpc>
                          <a:spcPct val="115000"/>
                        </a:lnSpc>
                        <a:spcAft>
                          <a:spcPts val="0"/>
                        </a:spcAft>
                      </a:pPr>
                      <a:r>
                        <a:rPr lang="fr-BE" sz="1000">
                          <a:effectLst/>
                        </a:rPr>
                        <a:t>1</a:t>
                      </a:r>
                      <a:endParaRPr lang="fr-BE" sz="1000">
                        <a:effectLst/>
                        <a:latin typeface="Calibri"/>
                        <a:ea typeface="Calibri"/>
                        <a:cs typeface="Times New Roman"/>
                      </a:endParaRPr>
                    </a:p>
                  </a:txBody>
                  <a:tcPr marL="42275" marR="42275"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fr-BE" sz="1000" dirty="0">
                          <a:effectLst/>
                        </a:rPr>
                        <a:t>Réaliser le suivi de la mise en conformité des locaux à </a:t>
                      </a:r>
                      <a:r>
                        <a:rPr lang="fr-BE" sz="1000" dirty="0" err="1">
                          <a:effectLst/>
                        </a:rPr>
                        <a:t>Hyon</a:t>
                      </a:r>
                      <a:r>
                        <a:rPr lang="fr-BE" sz="1000" dirty="0">
                          <a:effectLst/>
                        </a:rPr>
                        <a:t>. </a:t>
                      </a:r>
                    </a:p>
                    <a:p>
                      <a:pPr algn="just">
                        <a:lnSpc>
                          <a:spcPct val="115000"/>
                        </a:lnSpc>
                        <a:spcAft>
                          <a:spcPts val="0"/>
                        </a:spcAft>
                      </a:pPr>
                      <a:r>
                        <a:rPr lang="fr-BE" sz="1000" dirty="0">
                          <a:effectLst/>
                        </a:rPr>
                        <a:t> </a:t>
                      </a:r>
                    </a:p>
                    <a:p>
                      <a:pPr algn="just">
                        <a:lnSpc>
                          <a:spcPct val="115000"/>
                        </a:lnSpc>
                        <a:spcAft>
                          <a:spcPts val="0"/>
                        </a:spcAft>
                      </a:pPr>
                      <a:r>
                        <a:rPr lang="fr-BE" sz="1000" dirty="0">
                          <a:effectLst/>
                        </a:rPr>
                        <a:t>Améliorer les indicateurs de suivis des tableaux de bords.</a:t>
                      </a:r>
                      <a:endParaRPr lang="fr-BE" sz="1000" dirty="0">
                        <a:effectLst/>
                        <a:latin typeface="Calibri"/>
                        <a:ea typeface="Calibri"/>
                        <a:cs typeface="Times New Roman"/>
                      </a:endParaRPr>
                    </a:p>
                  </a:txBody>
                  <a:tcPr marL="42275" marR="42275" marT="0" marB="0" anchor="ctr">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lang="fr-BE" sz="1000">
                          <a:effectLst/>
                        </a:rPr>
                        <a:t>Direction</a:t>
                      </a:r>
                    </a:p>
                    <a:p>
                      <a:pPr algn="just">
                        <a:lnSpc>
                          <a:spcPct val="115000"/>
                        </a:lnSpc>
                        <a:spcAft>
                          <a:spcPts val="0"/>
                        </a:spcAft>
                      </a:pPr>
                      <a:r>
                        <a:rPr lang="fr-BE" sz="1000">
                          <a:effectLst/>
                        </a:rPr>
                        <a:t> </a:t>
                      </a:r>
                    </a:p>
                    <a:p>
                      <a:pPr algn="just">
                        <a:lnSpc>
                          <a:spcPct val="115000"/>
                        </a:lnSpc>
                        <a:spcAft>
                          <a:spcPts val="0"/>
                        </a:spcAft>
                      </a:pPr>
                      <a:r>
                        <a:rPr lang="fr-BE" sz="1000">
                          <a:effectLst/>
                        </a:rPr>
                        <a:t>RE</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Décembre 2019</a:t>
                      </a:r>
                    </a:p>
                    <a:p>
                      <a:pPr algn="just">
                        <a:lnSpc>
                          <a:spcPct val="115000"/>
                        </a:lnSpc>
                        <a:spcAft>
                          <a:spcPts val="0"/>
                        </a:spcAft>
                      </a:pPr>
                      <a:r>
                        <a:rPr lang="fr-BE" sz="1000">
                          <a:effectLst/>
                        </a:rPr>
                        <a:t>Décembre 19</a:t>
                      </a:r>
                      <a:endParaRPr lang="fr-BE" sz="1000">
                        <a:effectLst/>
                        <a:latin typeface="Calibri"/>
                        <a:ea typeface="Calibri"/>
                        <a:cs typeface="Times New Roman"/>
                      </a:endParaRPr>
                    </a:p>
                  </a:txBody>
                  <a:tcPr marL="42275" marR="42275" marT="0" marB="0" anchor="ctr"/>
                </a:tc>
              </a:tr>
              <a:tr h="166686">
                <a:tc>
                  <a:txBody>
                    <a:bodyPr/>
                    <a:lstStyle/>
                    <a:p>
                      <a:pPr algn="just">
                        <a:lnSpc>
                          <a:spcPct val="115000"/>
                        </a:lnSpc>
                        <a:spcAft>
                          <a:spcPts val="0"/>
                        </a:spcAft>
                      </a:pPr>
                      <a:r>
                        <a:rPr lang="fr-BE" sz="1000">
                          <a:effectLst/>
                        </a:rPr>
                        <a:t>2</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Former un collaborateur pour l’intégrer dans l’équipe du SME.</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R.E.</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déc-19</a:t>
                      </a:r>
                      <a:endParaRPr lang="fr-BE" sz="1000">
                        <a:effectLst/>
                        <a:latin typeface="Calibri"/>
                        <a:ea typeface="Calibri"/>
                        <a:cs typeface="Times New Roman"/>
                      </a:endParaRPr>
                    </a:p>
                  </a:txBody>
                  <a:tcPr marL="42275" marR="42275" marT="0" marB="0" anchor="ctr"/>
                </a:tc>
              </a:tr>
              <a:tr h="333371">
                <a:tc>
                  <a:txBody>
                    <a:bodyPr/>
                    <a:lstStyle/>
                    <a:p>
                      <a:pPr algn="just">
                        <a:lnSpc>
                          <a:spcPct val="115000"/>
                        </a:lnSpc>
                        <a:spcAft>
                          <a:spcPts val="0"/>
                        </a:spcAft>
                      </a:pPr>
                      <a:r>
                        <a:rPr lang="fr-BE" sz="1000">
                          <a:effectLst/>
                        </a:rPr>
                        <a:t>3</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Promouvoir l’augmentation des quantités et de la qualité des produits secondaires valorisés. Augmenter le tonnage des DEEE collectés.</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R. Production</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Décembre 2019</a:t>
                      </a:r>
                      <a:endParaRPr lang="fr-BE" sz="1000">
                        <a:effectLst/>
                        <a:latin typeface="Calibri"/>
                        <a:ea typeface="Calibri"/>
                        <a:cs typeface="Times New Roman"/>
                      </a:endParaRPr>
                    </a:p>
                  </a:txBody>
                  <a:tcPr marL="42275" marR="42275" marT="0" marB="0" anchor="ctr"/>
                </a:tc>
              </a:tr>
              <a:tr h="333371">
                <a:tc>
                  <a:txBody>
                    <a:bodyPr/>
                    <a:lstStyle/>
                    <a:p>
                      <a:pPr algn="just">
                        <a:lnSpc>
                          <a:spcPct val="115000"/>
                        </a:lnSpc>
                        <a:spcAft>
                          <a:spcPts val="0"/>
                        </a:spcAft>
                      </a:pPr>
                      <a:r>
                        <a:rPr lang="fr-BE" sz="1000">
                          <a:effectLst/>
                        </a:rPr>
                        <a:t>4</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Mettre en place un système de pesage sélectif à l'entrée du matériel</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R. Production</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Septembre 2019</a:t>
                      </a:r>
                      <a:endParaRPr lang="fr-BE" sz="1000">
                        <a:effectLst/>
                        <a:latin typeface="Calibri"/>
                        <a:ea typeface="Calibri"/>
                        <a:cs typeface="Times New Roman"/>
                      </a:endParaRPr>
                    </a:p>
                  </a:txBody>
                  <a:tcPr marL="42275" marR="42275" marT="0" marB="0" anchor="ctr"/>
                </a:tc>
              </a:tr>
              <a:tr h="333371">
                <a:tc>
                  <a:txBody>
                    <a:bodyPr/>
                    <a:lstStyle/>
                    <a:p>
                      <a:pPr algn="just">
                        <a:lnSpc>
                          <a:spcPct val="115000"/>
                        </a:lnSpc>
                        <a:spcAft>
                          <a:spcPts val="0"/>
                        </a:spcAft>
                      </a:pPr>
                      <a:r>
                        <a:rPr lang="fr-BE" sz="1000">
                          <a:effectLst/>
                        </a:rPr>
                        <a:t>5</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Ouverture officielle d’une boutique de matériel informatique et smartphone reconditionné.</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Direction</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Octobre 2019</a:t>
                      </a:r>
                      <a:endParaRPr lang="fr-BE" sz="1000">
                        <a:effectLst/>
                        <a:latin typeface="Calibri"/>
                        <a:ea typeface="Calibri"/>
                        <a:cs typeface="Times New Roman"/>
                      </a:endParaRPr>
                    </a:p>
                  </a:txBody>
                  <a:tcPr marL="42275" marR="42275" marT="0" marB="0" anchor="ctr"/>
                </a:tc>
              </a:tr>
              <a:tr h="333371">
                <a:tc>
                  <a:txBody>
                    <a:bodyPr/>
                    <a:lstStyle/>
                    <a:p>
                      <a:pPr algn="just">
                        <a:lnSpc>
                          <a:spcPct val="115000"/>
                        </a:lnSpc>
                        <a:spcAft>
                          <a:spcPts val="0"/>
                        </a:spcAft>
                      </a:pPr>
                      <a:r>
                        <a:rPr lang="fr-BE" sz="1000">
                          <a:effectLst/>
                        </a:rPr>
                        <a:t>P1</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Diminuer de 1% la consommation de fuel de notre flotte de véhicules</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Equipe logistique</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déc-19</a:t>
                      </a:r>
                      <a:endParaRPr lang="fr-BE" sz="1000">
                        <a:effectLst/>
                        <a:latin typeface="Calibri"/>
                        <a:ea typeface="Calibri"/>
                        <a:cs typeface="Times New Roman"/>
                      </a:endParaRPr>
                    </a:p>
                  </a:txBody>
                  <a:tcPr marL="42275" marR="42275" marT="0" marB="0" anchor="ctr"/>
                </a:tc>
              </a:tr>
              <a:tr h="333371">
                <a:tc>
                  <a:txBody>
                    <a:bodyPr/>
                    <a:lstStyle/>
                    <a:p>
                      <a:pPr algn="just">
                        <a:lnSpc>
                          <a:spcPct val="115000"/>
                        </a:lnSpc>
                        <a:spcAft>
                          <a:spcPts val="0"/>
                        </a:spcAft>
                      </a:pPr>
                      <a:r>
                        <a:rPr lang="fr-BE" sz="1000">
                          <a:effectLst/>
                        </a:rPr>
                        <a:t>P2</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Identifier de nouveaux partenariats favorisant la réutilisation et le recyclage des déchets</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Direction</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déc-19</a:t>
                      </a:r>
                      <a:endParaRPr lang="fr-BE" sz="1000">
                        <a:effectLst/>
                        <a:latin typeface="Calibri"/>
                        <a:ea typeface="Calibri"/>
                        <a:cs typeface="Times New Roman"/>
                      </a:endParaRPr>
                    </a:p>
                  </a:txBody>
                  <a:tcPr marL="42275" marR="42275" marT="0" marB="0" anchor="ctr"/>
                </a:tc>
              </a:tr>
              <a:tr h="500057">
                <a:tc>
                  <a:txBody>
                    <a:bodyPr/>
                    <a:lstStyle/>
                    <a:p>
                      <a:pPr algn="just">
                        <a:lnSpc>
                          <a:spcPct val="115000"/>
                        </a:lnSpc>
                        <a:spcAft>
                          <a:spcPts val="0"/>
                        </a:spcAft>
                      </a:pPr>
                      <a:r>
                        <a:rPr lang="fr-BE" sz="1000">
                          <a:effectLst/>
                        </a:rPr>
                        <a:t>P3</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Renforcer les mesures de sécurité de  l'espace de démantèlement et augmenter  le tonnage de DEEE traités de 3% par rapport à 2018</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Direction et responsable de production</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Décembre 19</a:t>
                      </a:r>
                      <a:endParaRPr lang="fr-BE" sz="1000">
                        <a:effectLst/>
                        <a:latin typeface="Calibri"/>
                        <a:ea typeface="Calibri"/>
                        <a:cs typeface="Times New Roman"/>
                      </a:endParaRPr>
                    </a:p>
                  </a:txBody>
                  <a:tcPr marL="42275" marR="42275" marT="0" marB="0" anchor="ctr"/>
                </a:tc>
              </a:tr>
              <a:tr h="333371">
                <a:tc>
                  <a:txBody>
                    <a:bodyPr/>
                    <a:lstStyle/>
                    <a:p>
                      <a:pPr algn="just">
                        <a:lnSpc>
                          <a:spcPct val="115000"/>
                        </a:lnSpc>
                        <a:spcAft>
                          <a:spcPts val="0"/>
                        </a:spcAft>
                      </a:pPr>
                      <a:r>
                        <a:rPr lang="fr-BE" sz="1000">
                          <a:effectLst/>
                        </a:rPr>
                        <a:t>P4</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Editer un livret d'accueil incluant les procédures environnementales et accroitre de 30% les heures de formation par ETP sur base de 2018.</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Auditrices/RE</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déc-19</a:t>
                      </a:r>
                      <a:endParaRPr lang="fr-BE" sz="1000">
                        <a:effectLst/>
                        <a:latin typeface="Calibri"/>
                        <a:ea typeface="Calibri"/>
                        <a:cs typeface="Times New Roman"/>
                      </a:endParaRPr>
                    </a:p>
                  </a:txBody>
                  <a:tcPr marL="42275" marR="42275" marT="0" marB="0" anchor="ctr"/>
                </a:tc>
              </a:tr>
              <a:tr h="500057">
                <a:tc>
                  <a:txBody>
                    <a:bodyPr/>
                    <a:lstStyle/>
                    <a:p>
                      <a:pPr algn="just">
                        <a:lnSpc>
                          <a:spcPct val="115000"/>
                        </a:lnSpc>
                        <a:spcAft>
                          <a:spcPts val="0"/>
                        </a:spcAft>
                      </a:pPr>
                      <a:r>
                        <a:rPr lang="fr-BE" sz="1000">
                          <a:effectLst/>
                        </a:rPr>
                        <a:t>P5</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Poursuivre et développer le projet BIO PC : boitier externe à finaliser</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Formateurs AO/Technicien PC</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déc-19</a:t>
                      </a:r>
                      <a:endParaRPr lang="fr-BE" sz="1000">
                        <a:effectLst/>
                        <a:latin typeface="Calibri"/>
                        <a:ea typeface="Calibri"/>
                        <a:cs typeface="Times New Roman"/>
                      </a:endParaRPr>
                    </a:p>
                  </a:txBody>
                  <a:tcPr marL="42275" marR="42275" marT="0" marB="0" anchor="ctr"/>
                </a:tc>
              </a:tr>
              <a:tr h="333371">
                <a:tc>
                  <a:txBody>
                    <a:bodyPr/>
                    <a:lstStyle/>
                    <a:p>
                      <a:pPr algn="just">
                        <a:lnSpc>
                          <a:spcPct val="115000"/>
                        </a:lnSpc>
                        <a:spcAft>
                          <a:spcPts val="0"/>
                        </a:spcAft>
                      </a:pPr>
                      <a:r>
                        <a:rPr lang="fr-BE" sz="1000">
                          <a:effectLst/>
                        </a:rPr>
                        <a:t>P6</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Collaboration intensives, proactive et permanente avec nos clients pour améliorer le stockage et la gestion des déchets.</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Direction</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déc-19</a:t>
                      </a:r>
                      <a:endParaRPr lang="fr-BE" sz="1000">
                        <a:effectLst/>
                        <a:latin typeface="Calibri"/>
                        <a:ea typeface="Calibri"/>
                        <a:cs typeface="Times New Roman"/>
                      </a:endParaRPr>
                    </a:p>
                  </a:txBody>
                  <a:tcPr marL="42275" marR="42275" marT="0" marB="0" anchor="ctr"/>
                </a:tc>
              </a:tr>
              <a:tr h="333371">
                <a:tc>
                  <a:txBody>
                    <a:bodyPr/>
                    <a:lstStyle/>
                    <a:p>
                      <a:pPr algn="just">
                        <a:lnSpc>
                          <a:spcPct val="115000"/>
                        </a:lnSpc>
                        <a:spcAft>
                          <a:spcPts val="0"/>
                        </a:spcAft>
                      </a:pPr>
                      <a:r>
                        <a:rPr lang="fr-BE" sz="1000">
                          <a:effectLst/>
                        </a:rPr>
                        <a:t>P7</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Améliorer  la signalétique et délimiter les places de parking.</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Responsable commercial</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déc-19</a:t>
                      </a:r>
                      <a:endParaRPr lang="fr-BE" sz="1000">
                        <a:effectLst/>
                        <a:latin typeface="Calibri"/>
                        <a:ea typeface="Calibri"/>
                        <a:cs typeface="Times New Roman"/>
                      </a:endParaRPr>
                    </a:p>
                  </a:txBody>
                  <a:tcPr marL="42275" marR="42275" marT="0" marB="0" anchor="ctr"/>
                </a:tc>
              </a:tr>
              <a:tr h="500057">
                <a:tc>
                  <a:txBody>
                    <a:bodyPr/>
                    <a:lstStyle/>
                    <a:p>
                      <a:pPr algn="just">
                        <a:lnSpc>
                          <a:spcPct val="115000"/>
                        </a:lnSpc>
                        <a:spcAft>
                          <a:spcPts val="0"/>
                        </a:spcAft>
                      </a:pPr>
                      <a:r>
                        <a:rPr lang="fr-BE" sz="1000">
                          <a:effectLst/>
                        </a:rPr>
                        <a:t>P8</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dirty="0">
                          <a:effectLst/>
                        </a:rPr>
                        <a:t>Améliorer les performances en consommation d’eau sur le site d’</a:t>
                      </a:r>
                      <a:r>
                        <a:rPr lang="fr-BE" sz="1000" dirty="0" err="1">
                          <a:effectLst/>
                        </a:rPr>
                        <a:t>Hyon</a:t>
                      </a:r>
                      <a:r>
                        <a:rPr lang="fr-BE" sz="1000" dirty="0">
                          <a:effectLst/>
                        </a:rPr>
                        <a:t> pour contrer l’augmentation de 2018 et inclure les bonnes pratiques dans le livret environnement.</a:t>
                      </a:r>
                      <a:endParaRPr lang="fr-BE" sz="1000" dirty="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Tous et toutes</a:t>
                      </a:r>
                    </a:p>
                    <a:p>
                      <a:pPr algn="just">
                        <a:lnSpc>
                          <a:spcPct val="115000"/>
                        </a:lnSpc>
                        <a:spcAft>
                          <a:spcPts val="0"/>
                        </a:spcAft>
                      </a:pPr>
                      <a:r>
                        <a:rPr lang="fr-BE" sz="1000">
                          <a:effectLst/>
                        </a:rPr>
                        <a:t>Agent de guidance</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déc-19</a:t>
                      </a:r>
                      <a:endParaRPr lang="fr-BE" sz="1000">
                        <a:effectLst/>
                        <a:latin typeface="Calibri"/>
                        <a:ea typeface="Calibri"/>
                        <a:cs typeface="Times New Roman"/>
                      </a:endParaRPr>
                    </a:p>
                  </a:txBody>
                  <a:tcPr marL="42275" marR="42275" marT="0" marB="0" anchor="ctr"/>
                </a:tc>
              </a:tr>
              <a:tr h="166686">
                <a:tc>
                  <a:txBody>
                    <a:bodyPr/>
                    <a:lstStyle/>
                    <a:p>
                      <a:pPr algn="just">
                        <a:lnSpc>
                          <a:spcPct val="115000"/>
                        </a:lnSpc>
                        <a:spcAft>
                          <a:spcPts val="0"/>
                        </a:spcAft>
                      </a:pPr>
                      <a:r>
                        <a:rPr lang="fr-BE" sz="1000">
                          <a:effectLst/>
                        </a:rPr>
                        <a:t>P9</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Augmentation des achats écologiques de 1 % par rapport à 2018</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a:effectLst/>
                        </a:rPr>
                        <a:t>Comptabilité</a:t>
                      </a:r>
                      <a:endParaRPr lang="fr-BE" sz="1000">
                        <a:effectLst/>
                        <a:latin typeface="Calibri"/>
                        <a:ea typeface="Calibri"/>
                        <a:cs typeface="Times New Roman"/>
                      </a:endParaRPr>
                    </a:p>
                  </a:txBody>
                  <a:tcPr marL="42275" marR="42275" marT="0" marB="0" anchor="ctr"/>
                </a:tc>
                <a:tc>
                  <a:txBody>
                    <a:bodyPr/>
                    <a:lstStyle/>
                    <a:p>
                      <a:pPr algn="just">
                        <a:lnSpc>
                          <a:spcPct val="115000"/>
                        </a:lnSpc>
                        <a:spcAft>
                          <a:spcPts val="0"/>
                        </a:spcAft>
                      </a:pPr>
                      <a:r>
                        <a:rPr lang="fr-BE" sz="1000" dirty="0">
                          <a:effectLst/>
                        </a:rPr>
                        <a:t>déc-19</a:t>
                      </a:r>
                      <a:endParaRPr lang="fr-BE" sz="1000" dirty="0">
                        <a:effectLst/>
                        <a:latin typeface="Calibri"/>
                        <a:ea typeface="Calibri"/>
                        <a:cs typeface="Times New Roman"/>
                      </a:endParaRPr>
                    </a:p>
                  </a:txBody>
                  <a:tcPr marL="42275" marR="42275" marT="0" marB="0"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352600"/>
            <a:ext cx="5962650" cy="843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e 1"/>
          <p:cNvGrpSpPr/>
          <p:nvPr/>
        </p:nvGrpSpPr>
        <p:grpSpPr>
          <a:xfrm>
            <a:off x="1" y="0"/>
            <a:ext cx="6858000" cy="1496616"/>
            <a:chOff x="1" y="0"/>
            <a:chExt cx="6858000" cy="1496616"/>
          </a:xfrm>
        </p:grpSpPr>
        <p:grpSp>
          <p:nvGrpSpPr>
            <p:cNvPr id="3" name="Groupe 4">
              <a:extLst>
                <a:ext uri="{FF2B5EF4-FFF2-40B4-BE49-F238E27FC236}">
                  <a16:creationId xmlns:xdr="http://schemas.openxmlformats.org/drawingml/2006/spreadsheetDrawing" xmlns:a16="http://schemas.microsoft.com/office/drawing/2014/main" xmlns="" xmlns:lc="http://schemas.openxmlformats.org/drawingml/2006/lockedCanvas" id="{00000000-0008-0000-0000-00001D000000}"/>
                </a:ext>
              </a:extLst>
            </p:cNvPr>
            <p:cNvGrpSpPr>
              <a:grpSpLocks/>
            </p:cNvGrpSpPr>
            <p:nvPr/>
          </p:nvGrpSpPr>
          <p:grpSpPr bwMode="auto">
            <a:xfrm>
              <a:off x="1" y="0"/>
              <a:ext cx="6858000" cy="1496616"/>
              <a:chOff x="0" y="0"/>
              <a:chExt cx="7550826" cy="1876425"/>
            </a:xfrm>
          </p:grpSpPr>
          <p:sp>
            <p:nvSpPr>
              <p:cNvPr id="5" name="Freeform 7">
                <a:extLst>
                  <a:ext uri="{FF2B5EF4-FFF2-40B4-BE49-F238E27FC236}">
                    <a16:creationId xmlns:xdr="http://schemas.openxmlformats.org/drawingml/2006/spreadsheetDrawing" xmlns:a16="http://schemas.microsoft.com/office/drawing/2014/main" xmlns="" xmlns:lc="http://schemas.openxmlformats.org/drawingml/2006/lockedCanvas" id="{00000000-0008-0000-0000-00001F000000}"/>
                  </a:ext>
                </a:extLst>
              </p:cNvPr>
              <p:cNvSpPr>
                <a:spLocks/>
              </p:cNvSpPr>
              <p:nvPr/>
            </p:nvSpPr>
            <p:spPr bwMode="auto">
              <a:xfrm>
                <a:off x="0" y="0"/>
                <a:ext cx="7543800" cy="1812926"/>
              </a:xfrm>
              <a:custGeom>
                <a:avLst/>
                <a:gdLst>
                  <a:gd name="T0" fmla="*/ 0 w 2448"/>
                  <a:gd name="T1" fmla="*/ 0 h 650"/>
                  <a:gd name="T2" fmla="*/ 0 w 2448"/>
                  <a:gd name="T3" fmla="*/ 2147483647 h 650"/>
                  <a:gd name="T4" fmla="*/ 2147483647 w 2448"/>
                  <a:gd name="T5" fmla="*/ 2147483647 h 650"/>
                  <a:gd name="T6" fmla="*/ 2147483647 w 2448"/>
                  <a:gd name="T7" fmla="*/ 0 h 650"/>
                  <a:gd name="T8" fmla="*/ 0 w 2448"/>
                  <a:gd name="T9" fmla="*/ 0 h 650"/>
                  <a:gd name="T10" fmla="*/ 0 60000 65536"/>
                  <a:gd name="T11" fmla="*/ 0 60000 65536"/>
                  <a:gd name="T12" fmla="*/ 0 60000 65536"/>
                  <a:gd name="T13" fmla="*/ 0 60000 65536"/>
                  <a:gd name="T14" fmla="*/ 0 60000 65536"/>
                  <a:gd name="T15" fmla="*/ 0 w 2448"/>
                  <a:gd name="T16" fmla="*/ 0 h 650"/>
                  <a:gd name="T17" fmla="*/ 2448 w 2448"/>
                  <a:gd name="T18" fmla="*/ 650 h 650"/>
                </a:gdLst>
                <a:ahLst/>
                <a:cxnLst>
                  <a:cxn ang="T10">
                    <a:pos x="T0" y="T1"/>
                  </a:cxn>
                  <a:cxn ang="T11">
                    <a:pos x="T2" y="T3"/>
                  </a:cxn>
                  <a:cxn ang="T12">
                    <a:pos x="T4" y="T5"/>
                  </a:cxn>
                  <a:cxn ang="T13">
                    <a:pos x="T6" y="T7"/>
                  </a:cxn>
                  <a:cxn ang="T14">
                    <a:pos x="T8" y="T9"/>
                  </a:cxn>
                </a:cxnLst>
                <a:rect l="T15" t="T16" r="T17" b="T18"/>
                <a:pathLst>
                  <a:path w="2448" h="650">
                    <a:moveTo>
                      <a:pt x="0" y="0"/>
                    </a:moveTo>
                    <a:cubicBezTo>
                      <a:pt x="0" y="650"/>
                      <a:pt x="0" y="650"/>
                      <a:pt x="0" y="650"/>
                    </a:cubicBezTo>
                    <a:cubicBezTo>
                      <a:pt x="914" y="423"/>
                      <a:pt x="1786" y="414"/>
                      <a:pt x="2448" y="466"/>
                    </a:cubicBezTo>
                    <a:cubicBezTo>
                      <a:pt x="2448" y="0"/>
                      <a:pt x="2448" y="0"/>
                      <a:pt x="2448" y="0"/>
                    </a:cubicBezTo>
                    <a:lnTo>
                      <a:pt x="0" y="0"/>
                    </a:lnTo>
                    <a:close/>
                  </a:path>
                </a:pathLst>
              </a:custGeom>
              <a:gradFill rotWithShape="1">
                <a:gsLst>
                  <a:gs pos="0">
                    <a:srgbClr val="DDEBCF"/>
                  </a:gs>
                  <a:gs pos="50000">
                    <a:srgbClr val="9CB86E"/>
                  </a:gs>
                  <a:gs pos="100000">
                    <a:srgbClr val="156B13"/>
                  </a:gs>
                </a:gsLst>
                <a:path path="rect">
                  <a:fillToRect l="100000" t="100000"/>
                </a:path>
              </a:gradFill>
              <a:ln w="9525">
                <a:noFill/>
                <a:round/>
                <a:headEnd/>
                <a:tailEnd/>
              </a:ln>
            </p:spPr>
          </p:sp>
          <p:grpSp>
            <p:nvGrpSpPr>
              <p:cNvPr id="6" name="Groupe 5">
                <a:extLst>
                  <a:ext uri="{FF2B5EF4-FFF2-40B4-BE49-F238E27FC236}">
                    <a16:creationId xmlns:xdr="http://schemas.openxmlformats.org/drawingml/2006/spreadsheetDrawing" xmlns:a16="http://schemas.microsoft.com/office/drawing/2014/main" xmlns="" xmlns:lc="http://schemas.openxmlformats.org/drawingml/2006/lockedCanvas" id="{00000000-0008-0000-0000-000020000000}"/>
                  </a:ext>
                </a:extLst>
              </p:cNvPr>
              <p:cNvGrpSpPr>
                <a:grpSpLocks/>
              </p:cNvGrpSpPr>
              <p:nvPr/>
            </p:nvGrpSpPr>
            <p:grpSpPr bwMode="auto">
              <a:xfrm>
                <a:off x="7026" y="923925"/>
                <a:ext cx="7543800" cy="952500"/>
                <a:chOff x="7026" y="923925"/>
                <a:chExt cx="7543800" cy="952500"/>
              </a:xfrm>
            </p:grpSpPr>
            <p:sp>
              <p:nvSpPr>
                <p:cNvPr id="7" name="Freeform 8">
                  <a:extLst>
                    <a:ext uri="{FF2B5EF4-FFF2-40B4-BE49-F238E27FC236}">
                      <a16:creationId xmlns:xdr="http://schemas.openxmlformats.org/drawingml/2006/spreadsheetDrawing" xmlns:a16="http://schemas.microsoft.com/office/drawing/2014/main" xmlns="" xmlns:lc="http://schemas.openxmlformats.org/drawingml/2006/lockedCanvas" id="{00000000-0008-0000-0000-000021000000}"/>
                    </a:ext>
                  </a:extLst>
                </p:cNvPr>
                <p:cNvSpPr>
                  <a:spLocks/>
                </p:cNvSpPr>
                <p:nvPr/>
              </p:nvSpPr>
              <p:spPr bwMode="auto">
                <a:xfrm>
                  <a:off x="7026" y="923925"/>
                  <a:ext cx="7543800" cy="730250"/>
                </a:xfrm>
                <a:custGeom>
                  <a:avLst/>
                  <a:gdLst>
                    <a:gd name="T0" fmla="*/ 2147483647 w 2448"/>
                    <a:gd name="T1" fmla="*/ 668418096 h 238"/>
                    <a:gd name="T2" fmla="*/ 0 w 2448"/>
                    <a:gd name="T3" fmla="*/ 2147483647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2448" y="71"/>
                      </a:moveTo>
                      <a:cubicBezTo>
                        <a:pt x="1835" y="12"/>
                        <a:pt x="939" y="0"/>
                        <a:pt x="0" y="238"/>
                      </a:cubicBezTo>
                    </a:path>
                  </a:pathLst>
                </a:custGeom>
                <a:noFill/>
                <a:ln w="6335">
                  <a:solidFill>
                    <a:srgbClr val="EFB32F"/>
                  </a:solidFill>
                  <a:miter lim="800000"/>
                  <a:headEnd/>
                  <a:tailEnd/>
                </a:ln>
              </p:spPr>
            </p:sp>
            <p:sp>
              <p:nvSpPr>
                <p:cNvPr id="8" name="Freeform 9">
                  <a:extLst>
                    <a:ext uri="{FF2B5EF4-FFF2-40B4-BE49-F238E27FC236}">
                      <a16:creationId xmlns:xdr="http://schemas.openxmlformats.org/drawingml/2006/spreadsheetDrawing" xmlns:a16="http://schemas.microsoft.com/office/drawing/2014/main" xmlns="" xmlns:lc="http://schemas.openxmlformats.org/drawingml/2006/lockedCanvas" id="{00000000-0008-0000-0000-000022000000}"/>
                    </a:ext>
                  </a:extLst>
                </p:cNvPr>
                <p:cNvSpPr>
                  <a:spLocks/>
                </p:cNvSpPr>
                <p:nvPr/>
              </p:nvSpPr>
              <p:spPr bwMode="auto">
                <a:xfrm>
                  <a:off x="7026" y="1038225"/>
                  <a:ext cx="7543800" cy="717550"/>
                </a:xfrm>
                <a:custGeom>
                  <a:avLst/>
                  <a:gdLst>
                    <a:gd name="T0" fmla="*/ 0 w 2448"/>
                    <a:gd name="T1" fmla="*/ 2147483647 h 237"/>
                    <a:gd name="T2" fmla="*/ 2147483647 w 2448"/>
                    <a:gd name="T3" fmla="*/ 687494658 h 237"/>
                    <a:gd name="T4" fmla="*/ 0 60000 65536"/>
                    <a:gd name="T5" fmla="*/ 0 60000 65536"/>
                    <a:gd name="T6" fmla="*/ 0 w 2448"/>
                    <a:gd name="T7" fmla="*/ 0 h 237"/>
                    <a:gd name="T8" fmla="*/ 2448 w 2448"/>
                    <a:gd name="T9" fmla="*/ 237 h 237"/>
                  </a:gdLst>
                  <a:ahLst/>
                  <a:cxnLst>
                    <a:cxn ang="T4">
                      <a:pos x="T0" y="T1"/>
                    </a:cxn>
                    <a:cxn ang="T5">
                      <a:pos x="T2" y="T3"/>
                    </a:cxn>
                  </a:cxnLst>
                  <a:rect l="T6" t="T7" r="T8" b="T9"/>
                  <a:pathLst>
                    <a:path w="2448" h="237">
                      <a:moveTo>
                        <a:pt x="0" y="237"/>
                      </a:moveTo>
                      <a:cubicBezTo>
                        <a:pt x="940" y="0"/>
                        <a:pt x="1835" y="15"/>
                        <a:pt x="2448" y="75"/>
                      </a:cubicBezTo>
                    </a:path>
                  </a:pathLst>
                </a:custGeom>
                <a:noFill/>
                <a:ln w="6335">
                  <a:solidFill>
                    <a:srgbClr val="FFFFFE"/>
                  </a:solidFill>
                  <a:miter lim="800000"/>
                  <a:headEnd/>
                  <a:tailEnd/>
                </a:ln>
              </p:spPr>
            </p:sp>
            <p:sp>
              <p:nvSpPr>
                <p:cNvPr id="9" name="Freeform 10">
                  <a:extLst>
                    <a:ext uri="{FF2B5EF4-FFF2-40B4-BE49-F238E27FC236}">
                      <a16:creationId xmlns:xdr="http://schemas.openxmlformats.org/drawingml/2006/spreadsheetDrawing" xmlns:a16="http://schemas.microsoft.com/office/drawing/2014/main" xmlns="" xmlns:lc="http://schemas.openxmlformats.org/drawingml/2006/lockedCanvas" id="{00000000-0008-0000-0000-000023000000}"/>
                    </a:ext>
                  </a:extLst>
                </p:cNvPr>
                <p:cNvSpPr>
                  <a:spLocks/>
                </p:cNvSpPr>
                <p:nvPr/>
              </p:nvSpPr>
              <p:spPr bwMode="auto">
                <a:xfrm>
                  <a:off x="7026" y="1158875"/>
                  <a:ext cx="7543800" cy="717550"/>
                </a:xfrm>
                <a:custGeom>
                  <a:avLst/>
                  <a:gdLst>
                    <a:gd name="T0" fmla="*/ 0 w 2448"/>
                    <a:gd name="T1" fmla="*/ 2147483647 h 238"/>
                    <a:gd name="T2" fmla="*/ 2147483647 w 2448"/>
                    <a:gd name="T3" fmla="*/ 636279950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0" y="238"/>
                      </a:moveTo>
                      <a:cubicBezTo>
                        <a:pt x="939" y="0"/>
                        <a:pt x="1834" y="12"/>
                        <a:pt x="2448" y="70"/>
                      </a:cubicBezTo>
                    </a:path>
                  </a:pathLst>
                </a:custGeom>
                <a:noFill/>
                <a:ln w="6335">
                  <a:solidFill>
                    <a:srgbClr val="EFB32F"/>
                  </a:solidFill>
                  <a:miter lim="800000"/>
                  <a:headEnd/>
                  <a:tailEnd/>
                </a:ln>
              </p:spPr>
            </p:sp>
          </p:grpSp>
        </p:grpSp>
        <p:pic>
          <p:nvPicPr>
            <p:cNvPr id="4" name="Image 3" descr="logo-rectifié.gif">
              <a:extLst>
                <a:ext uri="{FF2B5EF4-FFF2-40B4-BE49-F238E27FC236}">
                  <a16:creationId xmlns:xdr="http://schemas.openxmlformats.org/drawingml/2006/spreadsheetDrawing" xmlns:a16="http://schemas.microsoft.com/office/drawing/2014/main" xmlns="" xmlns:lc="http://schemas.openxmlformats.org/drawingml/2006/lockedCanvas" id="{00000000-0008-0000-0000-00001E00000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511" y="56456"/>
              <a:ext cx="1049566" cy="1100996"/>
            </a:xfrm>
            <a:prstGeom prst="rect">
              <a:avLst/>
            </a:prstGeom>
            <a:noFill/>
            <a:ln w="9525">
              <a:noFill/>
              <a:miter lim="800000"/>
              <a:headEnd/>
              <a:tailEnd/>
            </a:ln>
          </p:spPr>
        </p:pic>
      </p:grpSp>
      <p:sp>
        <p:nvSpPr>
          <p:cNvPr id="10" name="Espace réservé du numéro de diapositive 9"/>
          <p:cNvSpPr>
            <a:spLocks noGrp="1"/>
          </p:cNvSpPr>
          <p:nvPr>
            <p:ph type="sldNum" sz="quarter" idx="12"/>
          </p:nvPr>
        </p:nvSpPr>
        <p:spPr/>
        <p:txBody>
          <a:bodyPr/>
          <a:lstStyle/>
          <a:p>
            <a:fld id="{B62D6304-4E4A-4AB6-B302-EE903FEE9E06}" type="slidenum">
              <a:rPr lang="fr-BE" smtClean="0"/>
              <a:pPr/>
              <a:t>8</a:t>
            </a:fld>
            <a:endParaRPr lang="fr-BE"/>
          </a:p>
        </p:txBody>
      </p:sp>
      <p:sp>
        <p:nvSpPr>
          <p:cNvPr id="13" name="ZoneTexte 60">
            <a:extLst>
              <a:ext uri="{FF2B5EF4-FFF2-40B4-BE49-F238E27FC236}">
                <a16:creationId xmlns:xdr="http://schemas.openxmlformats.org/drawingml/2006/spreadsheetDrawing" xmlns:a16="http://schemas.microsoft.com/office/drawing/2014/main" xmlns="" xmlns:lc="http://schemas.openxmlformats.org/drawingml/2006/lockedCanvas" id="{00000000-0008-0000-0000-00003D000000}"/>
              </a:ext>
            </a:extLst>
          </p:cNvPr>
          <p:cNvSpPr txBox="1"/>
          <p:nvPr/>
        </p:nvSpPr>
        <p:spPr>
          <a:xfrm>
            <a:off x="595973" y="143255"/>
            <a:ext cx="5666054" cy="8493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BE" sz="2400" dirty="0" smtClean="0">
                <a:solidFill>
                  <a:schemeClr val="bg1"/>
                </a:solidFill>
                <a:latin typeface="Arial" pitchFamily="34" charset="0"/>
                <a:cs typeface="Arial" pitchFamily="34" charset="0"/>
              </a:rPr>
              <a:t>Politique environnementale</a:t>
            </a:r>
            <a:endParaRPr lang="fr-BE" sz="2400" b="0" dirty="0">
              <a:solidFill>
                <a:schemeClr val="bg1"/>
              </a:solidFill>
              <a:latin typeface="Arial" pitchFamily="34" charset="0"/>
              <a:cs typeface="Arial" pitchFamily="34" charset="0"/>
            </a:endParaRPr>
          </a:p>
          <a:p>
            <a:endParaRPr lang="fr-BE" sz="1100" dirty="0"/>
          </a:p>
        </p:txBody>
      </p:sp>
    </p:spTree>
    <p:extLst>
      <p:ext uri="{BB962C8B-B14F-4D97-AF65-F5344CB8AC3E}">
        <p14:creationId xmlns:p14="http://schemas.microsoft.com/office/powerpoint/2010/main" val="147580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 y="0"/>
            <a:ext cx="6858000" cy="1496616"/>
            <a:chOff x="1" y="0"/>
            <a:chExt cx="6858000" cy="1496616"/>
          </a:xfrm>
        </p:grpSpPr>
        <p:grpSp>
          <p:nvGrpSpPr>
            <p:cNvPr id="3" name="Groupe 4">
              <a:extLst>
                <a:ext uri="{FF2B5EF4-FFF2-40B4-BE49-F238E27FC236}">
                  <a16:creationId xmlns:xdr="http://schemas.openxmlformats.org/drawingml/2006/spreadsheetDrawing" xmlns:a16="http://schemas.microsoft.com/office/drawing/2014/main" xmlns="" xmlns:lc="http://schemas.openxmlformats.org/drawingml/2006/lockedCanvas" id="{00000000-0008-0000-0000-00001D000000}"/>
                </a:ext>
              </a:extLst>
            </p:cNvPr>
            <p:cNvGrpSpPr>
              <a:grpSpLocks/>
            </p:cNvGrpSpPr>
            <p:nvPr/>
          </p:nvGrpSpPr>
          <p:grpSpPr bwMode="auto">
            <a:xfrm>
              <a:off x="1" y="0"/>
              <a:ext cx="6858000" cy="1496616"/>
              <a:chOff x="0" y="0"/>
              <a:chExt cx="7550826" cy="1876425"/>
            </a:xfrm>
          </p:grpSpPr>
          <p:sp>
            <p:nvSpPr>
              <p:cNvPr id="5" name="Freeform 7">
                <a:extLst>
                  <a:ext uri="{FF2B5EF4-FFF2-40B4-BE49-F238E27FC236}">
                    <a16:creationId xmlns:xdr="http://schemas.openxmlformats.org/drawingml/2006/spreadsheetDrawing" xmlns:a16="http://schemas.microsoft.com/office/drawing/2014/main" xmlns="" xmlns:lc="http://schemas.openxmlformats.org/drawingml/2006/lockedCanvas" id="{00000000-0008-0000-0000-00001F000000}"/>
                  </a:ext>
                </a:extLst>
              </p:cNvPr>
              <p:cNvSpPr>
                <a:spLocks/>
              </p:cNvSpPr>
              <p:nvPr/>
            </p:nvSpPr>
            <p:spPr bwMode="auto">
              <a:xfrm>
                <a:off x="0" y="0"/>
                <a:ext cx="7543800" cy="1812926"/>
              </a:xfrm>
              <a:custGeom>
                <a:avLst/>
                <a:gdLst>
                  <a:gd name="T0" fmla="*/ 0 w 2448"/>
                  <a:gd name="T1" fmla="*/ 0 h 650"/>
                  <a:gd name="T2" fmla="*/ 0 w 2448"/>
                  <a:gd name="T3" fmla="*/ 2147483647 h 650"/>
                  <a:gd name="T4" fmla="*/ 2147483647 w 2448"/>
                  <a:gd name="T5" fmla="*/ 2147483647 h 650"/>
                  <a:gd name="T6" fmla="*/ 2147483647 w 2448"/>
                  <a:gd name="T7" fmla="*/ 0 h 650"/>
                  <a:gd name="T8" fmla="*/ 0 w 2448"/>
                  <a:gd name="T9" fmla="*/ 0 h 650"/>
                  <a:gd name="T10" fmla="*/ 0 60000 65536"/>
                  <a:gd name="T11" fmla="*/ 0 60000 65536"/>
                  <a:gd name="T12" fmla="*/ 0 60000 65536"/>
                  <a:gd name="T13" fmla="*/ 0 60000 65536"/>
                  <a:gd name="T14" fmla="*/ 0 60000 65536"/>
                  <a:gd name="T15" fmla="*/ 0 w 2448"/>
                  <a:gd name="T16" fmla="*/ 0 h 650"/>
                  <a:gd name="T17" fmla="*/ 2448 w 2448"/>
                  <a:gd name="T18" fmla="*/ 650 h 650"/>
                </a:gdLst>
                <a:ahLst/>
                <a:cxnLst>
                  <a:cxn ang="T10">
                    <a:pos x="T0" y="T1"/>
                  </a:cxn>
                  <a:cxn ang="T11">
                    <a:pos x="T2" y="T3"/>
                  </a:cxn>
                  <a:cxn ang="T12">
                    <a:pos x="T4" y="T5"/>
                  </a:cxn>
                  <a:cxn ang="T13">
                    <a:pos x="T6" y="T7"/>
                  </a:cxn>
                  <a:cxn ang="T14">
                    <a:pos x="T8" y="T9"/>
                  </a:cxn>
                </a:cxnLst>
                <a:rect l="T15" t="T16" r="T17" b="T18"/>
                <a:pathLst>
                  <a:path w="2448" h="650">
                    <a:moveTo>
                      <a:pt x="0" y="0"/>
                    </a:moveTo>
                    <a:cubicBezTo>
                      <a:pt x="0" y="650"/>
                      <a:pt x="0" y="650"/>
                      <a:pt x="0" y="650"/>
                    </a:cubicBezTo>
                    <a:cubicBezTo>
                      <a:pt x="914" y="423"/>
                      <a:pt x="1786" y="414"/>
                      <a:pt x="2448" y="466"/>
                    </a:cubicBezTo>
                    <a:cubicBezTo>
                      <a:pt x="2448" y="0"/>
                      <a:pt x="2448" y="0"/>
                      <a:pt x="2448" y="0"/>
                    </a:cubicBezTo>
                    <a:lnTo>
                      <a:pt x="0" y="0"/>
                    </a:lnTo>
                    <a:close/>
                  </a:path>
                </a:pathLst>
              </a:custGeom>
              <a:gradFill rotWithShape="1">
                <a:gsLst>
                  <a:gs pos="0">
                    <a:srgbClr val="DDEBCF"/>
                  </a:gs>
                  <a:gs pos="50000">
                    <a:srgbClr val="9CB86E"/>
                  </a:gs>
                  <a:gs pos="100000">
                    <a:srgbClr val="156B13"/>
                  </a:gs>
                </a:gsLst>
                <a:path path="rect">
                  <a:fillToRect l="100000" t="100000"/>
                </a:path>
              </a:gradFill>
              <a:ln w="9525">
                <a:noFill/>
                <a:round/>
                <a:headEnd/>
                <a:tailEnd/>
              </a:ln>
            </p:spPr>
          </p:sp>
          <p:grpSp>
            <p:nvGrpSpPr>
              <p:cNvPr id="6" name="Groupe 5">
                <a:extLst>
                  <a:ext uri="{FF2B5EF4-FFF2-40B4-BE49-F238E27FC236}">
                    <a16:creationId xmlns:xdr="http://schemas.openxmlformats.org/drawingml/2006/spreadsheetDrawing" xmlns:a16="http://schemas.microsoft.com/office/drawing/2014/main" xmlns="" xmlns:lc="http://schemas.openxmlformats.org/drawingml/2006/lockedCanvas" id="{00000000-0008-0000-0000-000020000000}"/>
                  </a:ext>
                </a:extLst>
              </p:cNvPr>
              <p:cNvGrpSpPr>
                <a:grpSpLocks/>
              </p:cNvGrpSpPr>
              <p:nvPr/>
            </p:nvGrpSpPr>
            <p:grpSpPr bwMode="auto">
              <a:xfrm>
                <a:off x="7026" y="923925"/>
                <a:ext cx="7543800" cy="952500"/>
                <a:chOff x="7026" y="923925"/>
                <a:chExt cx="7543800" cy="952500"/>
              </a:xfrm>
            </p:grpSpPr>
            <p:sp>
              <p:nvSpPr>
                <p:cNvPr id="7" name="Freeform 8">
                  <a:extLst>
                    <a:ext uri="{FF2B5EF4-FFF2-40B4-BE49-F238E27FC236}">
                      <a16:creationId xmlns:xdr="http://schemas.openxmlformats.org/drawingml/2006/spreadsheetDrawing" xmlns:a16="http://schemas.microsoft.com/office/drawing/2014/main" xmlns="" xmlns:lc="http://schemas.openxmlformats.org/drawingml/2006/lockedCanvas" id="{00000000-0008-0000-0000-000021000000}"/>
                    </a:ext>
                  </a:extLst>
                </p:cNvPr>
                <p:cNvSpPr>
                  <a:spLocks/>
                </p:cNvSpPr>
                <p:nvPr/>
              </p:nvSpPr>
              <p:spPr bwMode="auto">
                <a:xfrm>
                  <a:off x="7026" y="923925"/>
                  <a:ext cx="7543800" cy="730250"/>
                </a:xfrm>
                <a:custGeom>
                  <a:avLst/>
                  <a:gdLst>
                    <a:gd name="T0" fmla="*/ 2147483647 w 2448"/>
                    <a:gd name="T1" fmla="*/ 668418096 h 238"/>
                    <a:gd name="T2" fmla="*/ 0 w 2448"/>
                    <a:gd name="T3" fmla="*/ 2147483647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2448" y="71"/>
                      </a:moveTo>
                      <a:cubicBezTo>
                        <a:pt x="1835" y="12"/>
                        <a:pt x="939" y="0"/>
                        <a:pt x="0" y="238"/>
                      </a:cubicBezTo>
                    </a:path>
                  </a:pathLst>
                </a:custGeom>
                <a:noFill/>
                <a:ln w="6335">
                  <a:solidFill>
                    <a:srgbClr val="EFB32F"/>
                  </a:solidFill>
                  <a:miter lim="800000"/>
                  <a:headEnd/>
                  <a:tailEnd/>
                </a:ln>
              </p:spPr>
            </p:sp>
            <p:sp>
              <p:nvSpPr>
                <p:cNvPr id="8" name="Freeform 9">
                  <a:extLst>
                    <a:ext uri="{FF2B5EF4-FFF2-40B4-BE49-F238E27FC236}">
                      <a16:creationId xmlns:xdr="http://schemas.openxmlformats.org/drawingml/2006/spreadsheetDrawing" xmlns:a16="http://schemas.microsoft.com/office/drawing/2014/main" xmlns="" xmlns:lc="http://schemas.openxmlformats.org/drawingml/2006/lockedCanvas" id="{00000000-0008-0000-0000-000022000000}"/>
                    </a:ext>
                  </a:extLst>
                </p:cNvPr>
                <p:cNvSpPr>
                  <a:spLocks/>
                </p:cNvSpPr>
                <p:nvPr/>
              </p:nvSpPr>
              <p:spPr bwMode="auto">
                <a:xfrm>
                  <a:off x="7026" y="1038225"/>
                  <a:ext cx="7543800" cy="717550"/>
                </a:xfrm>
                <a:custGeom>
                  <a:avLst/>
                  <a:gdLst>
                    <a:gd name="T0" fmla="*/ 0 w 2448"/>
                    <a:gd name="T1" fmla="*/ 2147483647 h 237"/>
                    <a:gd name="T2" fmla="*/ 2147483647 w 2448"/>
                    <a:gd name="T3" fmla="*/ 687494658 h 237"/>
                    <a:gd name="T4" fmla="*/ 0 60000 65536"/>
                    <a:gd name="T5" fmla="*/ 0 60000 65536"/>
                    <a:gd name="T6" fmla="*/ 0 w 2448"/>
                    <a:gd name="T7" fmla="*/ 0 h 237"/>
                    <a:gd name="T8" fmla="*/ 2448 w 2448"/>
                    <a:gd name="T9" fmla="*/ 237 h 237"/>
                  </a:gdLst>
                  <a:ahLst/>
                  <a:cxnLst>
                    <a:cxn ang="T4">
                      <a:pos x="T0" y="T1"/>
                    </a:cxn>
                    <a:cxn ang="T5">
                      <a:pos x="T2" y="T3"/>
                    </a:cxn>
                  </a:cxnLst>
                  <a:rect l="T6" t="T7" r="T8" b="T9"/>
                  <a:pathLst>
                    <a:path w="2448" h="237">
                      <a:moveTo>
                        <a:pt x="0" y="237"/>
                      </a:moveTo>
                      <a:cubicBezTo>
                        <a:pt x="940" y="0"/>
                        <a:pt x="1835" y="15"/>
                        <a:pt x="2448" y="75"/>
                      </a:cubicBezTo>
                    </a:path>
                  </a:pathLst>
                </a:custGeom>
                <a:noFill/>
                <a:ln w="6335">
                  <a:solidFill>
                    <a:srgbClr val="FFFFFE"/>
                  </a:solidFill>
                  <a:miter lim="800000"/>
                  <a:headEnd/>
                  <a:tailEnd/>
                </a:ln>
              </p:spPr>
            </p:sp>
            <p:sp>
              <p:nvSpPr>
                <p:cNvPr id="9" name="Freeform 10">
                  <a:extLst>
                    <a:ext uri="{FF2B5EF4-FFF2-40B4-BE49-F238E27FC236}">
                      <a16:creationId xmlns:xdr="http://schemas.openxmlformats.org/drawingml/2006/spreadsheetDrawing" xmlns:a16="http://schemas.microsoft.com/office/drawing/2014/main" xmlns="" xmlns:lc="http://schemas.openxmlformats.org/drawingml/2006/lockedCanvas" id="{00000000-0008-0000-0000-000023000000}"/>
                    </a:ext>
                  </a:extLst>
                </p:cNvPr>
                <p:cNvSpPr>
                  <a:spLocks/>
                </p:cNvSpPr>
                <p:nvPr/>
              </p:nvSpPr>
              <p:spPr bwMode="auto">
                <a:xfrm>
                  <a:off x="7026" y="1158875"/>
                  <a:ext cx="7543800" cy="717550"/>
                </a:xfrm>
                <a:custGeom>
                  <a:avLst/>
                  <a:gdLst>
                    <a:gd name="T0" fmla="*/ 0 w 2448"/>
                    <a:gd name="T1" fmla="*/ 2147483647 h 238"/>
                    <a:gd name="T2" fmla="*/ 2147483647 w 2448"/>
                    <a:gd name="T3" fmla="*/ 636279950 h 238"/>
                    <a:gd name="T4" fmla="*/ 0 60000 65536"/>
                    <a:gd name="T5" fmla="*/ 0 60000 65536"/>
                    <a:gd name="T6" fmla="*/ 0 w 2448"/>
                    <a:gd name="T7" fmla="*/ 0 h 238"/>
                    <a:gd name="T8" fmla="*/ 2448 w 2448"/>
                    <a:gd name="T9" fmla="*/ 238 h 238"/>
                  </a:gdLst>
                  <a:ahLst/>
                  <a:cxnLst>
                    <a:cxn ang="T4">
                      <a:pos x="T0" y="T1"/>
                    </a:cxn>
                    <a:cxn ang="T5">
                      <a:pos x="T2" y="T3"/>
                    </a:cxn>
                  </a:cxnLst>
                  <a:rect l="T6" t="T7" r="T8" b="T9"/>
                  <a:pathLst>
                    <a:path w="2448" h="238">
                      <a:moveTo>
                        <a:pt x="0" y="238"/>
                      </a:moveTo>
                      <a:cubicBezTo>
                        <a:pt x="939" y="0"/>
                        <a:pt x="1834" y="12"/>
                        <a:pt x="2448" y="70"/>
                      </a:cubicBezTo>
                    </a:path>
                  </a:pathLst>
                </a:custGeom>
                <a:noFill/>
                <a:ln w="6335">
                  <a:solidFill>
                    <a:srgbClr val="EFB32F"/>
                  </a:solidFill>
                  <a:miter lim="800000"/>
                  <a:headEnd/>
                  <a:tailEnd/>
                </a:ln>
              </p:spPr>
            </p:sp>
          </p:grpSp>
        </p:grpSp>
        <p:pic>
          <p:nvPicPr>
            <p:cNvPr id="4" name="Image 3" descr="logo-rectifié.gif">
              <a:extLst>
                <a:ext uri="{FF2B5EF4-FFF2-40B4-BE49-F238E27FC236}">
                  <a16:creationId xmlns:xdr="http://schemas.openxmlformats.org/drawingml/2006/spreadsheetDrawing" xmlns:a16="http://schemas.microsoft.com/office/drawing/2014/main" xmlns="" xmlns:lc="http://schemas.openxmlformats.org/drawingml/2006/lockedCanvas" id="{00000000-0008-0000-0000-00001E00000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9511" y="56456"/>
              <a:ext cx="1049566" cy="1100996"/>
            </a:xfrm>
            <a:prstGeom prst="rect">
              <a:avLst/>
            </a:prstGeom>
            <a:noFill/>
            <a:ln w="9525">
              <a:noFill/>
              <a:miter lim="800000"/>
              <a:headEnd/>
              <a:tailEnd/>
            </a:ln>
          </p:spPr>
        </p:pic>
      </p:grpSp>
      <p:sp>
        <p:nvSpPr>
          <p:cNvPr id="10" name="Espace réservé du numéro de diapositive 9"/>
          <p:cNvSpPr>
            <a:spLocks noGrp="1"/>
          </p:cNvSpPr>
          <p:nvPr>
            <p:ph type="sldNum" sz="quarter" idx="12"/>
          </p:nvPr>
        </p:nvSpPr>
        <p:spPr/>
        <p:txBody>
          <a:bodyPr/>
          <a:lstStyle/>
          <a:p>
            <a:fld id="{B62D6304-4E4A-4AB6-B302-EE903FEE9E06}" type="slidenum">
              <a:rPr lang="fr-BE" smtClean="0"/>
              <a:pPr/>
              <a:t>9</a:t>
            </a:fld>
            <a:endParaRPr lang="fr-BE"/>
          </a:p>
        </p:txBody>
      </p:sp>
      <p:sp>
        <p:nvSpPr>
          <p:cNvPr id="13" name="ZoneTexte 60">
            <a:extLst>
              <a:ext uri="{FF2B5EF4-FFF2-40B4-BE49-F238E27FC236}">
                <a16:creationId xmlns:xdr="http://schemas.openxmlformats.org/drawingml/2006/spreadsheetDrawing" xmlns:a16="http://schemas.microsoft.com/office/drawing/2014/main" xmlns="" xmlns:lc="http://schemas.openxmlformats.org/drawingml/2006/lockedCanvas" id="{00000000-0008-0000-0000-00003D000000}"/>
              </a:ext>
            </a:extLst>
          </p:cNvPr>
          <p:cNvSpPr txBox="1"/>
          <p:nvPr/>
        </p:nvSpPr>
        <p:spPr>
          <a:xfrm>
            <a:off x="595973" y="143255"/>
            <a:ext cx="5666054" cy="8493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BE" sz="2400" b="0" dirty="0" smtClean="0">
                <a:solidFill>
                  <a:schemeClr val="bg1"/>
                </a:solidFill>
                <a:latin typeface="Arial" pitchFamily="34" charset="0"/>
                <a:cs typeface="Arial" pitchFamily="34" charset="0"/>
              </a:rPr>
              <a:t>Déclaration de Validatio</a:t>
            </a:r>
            <a:r>
              <a:rPr lang="fr-BE" sz="2400" dirty="0" smtClean="0">
                <a:solidFill>
                  <a:schemeClr val="bg1"/>
                </a:solidFill>
                <a:latin typeface="Arial" pitchFamily="34" charset="0"/>
                <a:cs typeface="Arial" pitchFamily="34" charset="0"/>
              </a:rPr>
              <a:t>n </a:t>
            </a:r>
            <a:endParaRPr lang="fr-BE" sz="2400" b="0" dirty="0">
              <a:solidFill>
                <a:schemeClr val="bg1"/>
              </a:solidFill>
              <a:latin typeface="Arial" pitchFamily="34" charset="0"/>
              <a:cs typeface="Arial" pitchFamily="34" charset="0"/>
            </a:endParaRPr>
          </a:p>
          <a:p>
            <a:endParaRPr lang="fr-BE" sz="1100" dirty="0"/>
          </a:p>
        </p:txBody>
      </p:sp>
      <p:pic>
        <p:nvPicPr>
          <p:cNvPr id="14" name="Image 13">
            <a:extLst>
              <a:ext uri="{FF2B5EF4-FFF2-40B4-BE49-F238E27FC236}">
                <a16:creationId xmlns:lc="http://schemas.openxmlformats.org/drawingml/2006/lockedCanvas" xmlns="" xmlns:a16="http://schemas.microsoft.com/office/drawing/2014/main" xmlns:xdr="http://schemas.openxmlformats.org/drawingml/2006/spreadsheetDrawing" id="{00000000-0008-0000-0000-000024000000}"/>
              </a:ext>
            </a:extLst>
          </p:cNvPr>
          <p:cNvPicPr>
            <a:picLocks noChangeAspect="1"/>
          </p:cNvPicPr>
          <p:nvPr/>
        </p:nvPicPr>
        <p:blipFill>
          <a:blip r:embed="rId3" cstate="print"/>
          <a:stretch>
            <a:fillRect/>
          </a:stretch>
        </p:blipFill>
        <p:spPr>
          <a:xfrm>
            <a:off x="341898" y="8193360"/>
            <a:ext cx="879110" cy="1286405"/>
          </a:xfrm>
          <a:prstGeom prst="rect">
            <a:avLst/>
          </a:prstGeom>
        </p:spPr>
      </p:pic>
    </p:spTree>
    <p:extLst>
      <p:ext uri="{BB962C8B-B14F-4D97-AF65-F5344CB8AC3E}">
        <p14:creationId xmlns:p14="http://schemas.microsoft.com/office/powerpoint/2010/main" val="8818428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2188</Words>
  <Application>Microsoft Office PowerPoint</Application>
  <PresentationFormat>Format A4 (210 x 297 mm)</PresentationFormat>
  <Paragraphs>511</Paragraphs>
  <Slides>9</Slides>
  <Notes>1</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Toa</dc:creator>
  <cp:lastModifiedBy>user</cp:lastModifiedBy>
  <cp:revision>24</cp:revision>
  <dcterms:created xsi:type="dcterms:W3CDTF">2019-08-20T07:53:35Z</dcterms:created>
  <dcterms:modified xsi:type="dcterms:W3CDTF">2019-09-04T09:00:56Z</dcterms:modified>
</cp:coreProperties>
</file>